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8"/>
  </p:notesMasterIdLst>
  <p:sldIdLst>
    <p:sldId id="265" r:id="rId2"/>
    <p:sldId id="257" r:id="rId3"/>
    <p:sldId id="296" r:id="rId4"/>
    <p:sldId id="297" r:id="rId5"/>
    <p:sldId id="281" r:id="rId6"/>
    <p:sldId id="300" r:id="rId7"/>
    <p:sldId id="299" r:id="rId8"/>
    <p:sldId id="279" r:id="rId9"/>
    <p:sldId id="301" r:id="rId10"/>
    <p:sldId id="302" r:id="rId11"/>
    <p:sldId id="303" r:id="rId12"/>
    <p:sldId id="304" r:id="rId13"/>
    <p:sldId id="305" r:id="rId14"/>
    <p:sldId id="306" r:id="rId15"/>
    <p:sldId id="307" r:id="rId16"/>
    <p:sldId id="308" r:id="rId17"/>
    <p:sldId id="309" r:id="rId18"/>
    <p:sldId id="311" r:id="rId19"/>
    <p:sldId id="312" r:id="rId20"/>
    <p:sldId id="316" r:id="rId21"/>
    <p:sldId id="282" r:id="rId22"/>
    <p:sldId id="313" r:id="rId23"/>
    <p:sldId id="280" r:id="rId24"/>
    <p:sldId id="314" r:id="rId25"/>
    <p:sldId id="315" r:id="rId26"/>
    <p:sldId id="27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20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77" autoAdjust="0"/>
    <p:restoredTop sz="94978" autoAdjust="0"/>
  </p:normalViewPr>
  <p:slideViewPr>
    <p:cSldViewPr snapToGrid="0" snapToObjects="1">
      <p:cViewPr>
        <p:scale>
          <a:sx n="50" d="100"/>
          <a:sy n="50" d="100"/>
        </p:scale>
        <p:origin x="936" y="3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4.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4.xml.rels><?xml version="1.0" encoding="UTF-8" standalone="yes"?>
<Relationships xmlns="http://schemas.openxmlformats.org/package/2006/relationships"><Relationship Id="rId1"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352C74-E587-42D8-BFDB-A536A26AD155}" type="doc">
      <dgm:prSet loTypeId="urn:microsoft.com/office/officeart/2005/8/layout/process1" loCatId="process" qsTypeId="urn:microsoft.com/office/officeart/2005/8/quickstyle/simple4" qsCatId="simple" csTypeId="urn:microsoft.com/office/officeart/2005/8/colors/accent5_3" csCatId="accent5" phldr="1"/>
      <dgm:spPr/>
    </dgm:pt>
    <dgm:pt modelId="{439E081A-68F3-4E1A-91AE-7C2993E4E726}">
      <dgm:prSet phldrT="[Text]" custT="1"/>
      <dgm:spPr/>
      <dgm:t>
        <a:bodyPr/>
        <a:lstStyle/>
        <a:p>
          <a:r>
            <a:rPr lang="en-US" sz="2400" dirty="0"/>
            <a:t>Step 1: Visualize the framework</a:t>
          </a:r>
          <a:endParaRPr lang="en-CY" sz="2400" dirty="0"/>
        </a:p>
      </dgm:t>
    </dgm:pt>
    <dgm:pt modelId="{3F2C9EEF-C17F-4C4B-B9A2-90A4A75961AA}" type="parTrans" cxnId="{8D81713F-7613-4FED-86DD-65837DAF1D09}">
      <dgm:prSet/>
      <dgm:spPr/>
      <dgm:t>
        <a:bodyPr/>
        <a:lstStyle/>
        <a:p>
          <a:endParaRPr lang="en-CY"/>
        </a:p>
      </dgm:t>
    </dgm:pt>
    <dgm:pt modelId="{F29F7485-E55B-44F1-9798-93D20C9FDD5A}" type="sibTrans" cxnId="{8D81713F-7613-4FED-86DD-65837DAF1D09}">
      <dgm:prSet/>
      <dgm:spPr/>
      <dgm:t>
        <a:bodyPr/>
        <a:lstStyle/>
        <a:p>
          <a:endParaRPr lang="en-CY"/>
        </a:p>
      </dgm:t>
    </dgm:pt>
    <dgm:pt modelId="{F413C6C0-3C24-4623-AC5F-F24C26E41850}">
      <dgm:prSet phldrT="[Text]" custT="1"/>
      <dgm:spPr/>
      <dgm:t>
        <a:bodyPr/>
        <a:lstStyle/>
        <a:p>
          <a:r>
            <a:rPr lang="en-US" sz="2400" dirty="0"/>
            <a:t>Step 2: Develop the tool</a:t>
          </a:r>
          <a:endParaRPr lang="en-CY" sz="2400" dirty="0"/>
        </a:p>
      </dgm:t>
    </dgm:pt>
    <dgm:pt modelId="{6ABA452F-589F-496B-A775-BE2C85679D0B}" type="parTrans" cxnId="{F65E6D22-3590-4905-901F-E34084410BF3}">
      <dgm:prSet/>
      <dgm:spPr/>
      <dgm:t>
        <a:bodyPr/>
        <a:lstStyle/>
        <a:p>
          <a:endParaRPr lang="en-CY"/>
        </a:p>
      </dgm:t>
    </dgm:pt>
    <dgm:pt modelId="{DA2E9379-A7E1-48E3-B6E0-2193C9D5A6DD}" type="sibTrans" cxnId="{F65E6D22-3590-4905-901F-E34084410BF3}">
      <dgm:prSet/>
      <dgm:spPr/>
      <dgm:t>
        <a:bodyPr/>
        <a:lstStyle/>
        <a:p>
          <a:endParaRPr lang="en-CY"/>
        </a:p>
      </dgm:t>
    </dgm:pt>
    <dgm:pt modelId="{E79D8E5A-3F50-4944-AF0A-91FEDDA0DC96}">
      <dgm:prSet phldrT="[Text]" custT="1"/>
      <dgm:spPr>
        <a:solidFill>
          <a:schemeClr val="bg1"/>
        </a:solidFill>
        <a:ln w="190500">
          <a:solidFill>
            <a:schemeClr val="accent1">
              <a:lumMod val="40000"/>
              <a:lumOff val="60000"/>
            </a:schemeClr>
          </a:solidFill>
        </a:ln>
      </dgm:spPr>
      <dgm:t>
        <a:bodyPr/>
        <a:lstStyle/>
        <a:p>
          <a:r>
            <a:rPr lang="en-US" sz="2400">
              <a:solidFill>
                <a:schemeClr val="accent1"/>
              </a:solidFill>
            </a:rPr>
            <a:t>Dig-IT Online Interactive Framework Tool</a:t>
          </a:r>
          <a:endParaRPr lang="en-CY" sz="2400" dirty="0">
            <a:solidFill>
              <a:schemeClr val="accent1"/>
            </a:solidFill>
          </a:endParaRPr>
        </a:p>
      </dgm:t>
    </dgm:pt>
    <dgm:pt modelId="{FF3CCE88-4017-4254-A0AF-59B354A32D25}" type="parTrans" cxnId="{F0667F10-C069-45DA-BE5D-AE740EBDC66B}">
      <dgm:prSet/>
      <dgm:spPr/>
      <dgm:t>
        <a:bodyPr/>
        <a:lstStyle/>
        <a:p>
          <a:endParaRPr lang="en-CY"/>
        </a:p>
      </dgm:t>
    </dgm:pt>
    <dgm:pt modelId="{C921932D-244D-41E8-874B-7648D6D87EEE}" type="sibTrans" cxnId="{F0667F10-C069-45DA-BE5D-AE740EBDC66B}">
      <dgm:prSet/>
      <dgm:spPr/>
      <dgm:t>
        <a:bodyPr/>
        <a:lstStyle/>
        <a:p>
          <a:endParaRPr lang="en-CY"/>
        </a:p>
      </dgm:t>
    </dgm:pt>
    <dgm:pt modelId="{178F3A42-01AD-4391-A8A8-76B3E59BA402}" type="pres">
      <dgm:prSet presAssocID="{D6352C74-E587-42D8-BFDB-A536A26AD155}" presName="Name0" presStyleCnt="0">
        <dgm:presLayoutVars>
          <dgm:dir/>
          <dgm:resizeHandles val="exact"/>
        </dgm:presLayoutVars>
      </dgm:prSet>
      <dgm:spPr/>
    </dgm:pt>
    <dgm:pt modelId="{9B6315E4-5A42-4113-9328-EF4BA3080899}" type="pres">
      <dgm:prSet presAssocID="{439E081A-68F3-4E1A-91AE-7C2993E4E726}" presName="node" presStyleLbl="node1" presStyleIdx="0" presStyleCnt="3">
        <dgm:presLayoutVars>
          <dgm:bulletEnabled val="1"/>
        </dgm:presLayoutVars>
      </dgm:prSet>
      <dgm:spPr/>
    </dgm:pt>
    <dgm:pt modelId="{8ACA47C9-4F3C-495B-AB04-099F9D570B2D}" type="pres">
      <dgm:prSet presAssocID="{F29F7485-E55B-44F1-9798-93D20C9FDD5A}" presName="sibTrans" presStyleLbl="sibTrans2D1" presStyleIdx="0" presStyleCnt="2"/>
      <dgm:spPr/>
    </dgm:pt>
    <dgm:pt modelId="{0440766B-8F7A-4FB5-8C42-092654BE9461}" type="pres">
      <dgm:prSet presAssocID="{F29F7485-E55B-44F1-9798-93D20C9FDD5A}" presName="connectorText" presStyleLbl="sibTrans2D1" presStyleIdx="0" presStyleCnt="2"/>
      <dgm:spPr/>
    </dgm:pt>
    <dgm:pt modelId="{F0808352-CF18-4EAB-B1DF-DE482AD84988}" type="pres">
      <dgm:prSet presAssocID="{F413C6C0-3C24-4623-AC5F-F24C26E41850}" presName="node" presStyleLbl="node1" presStyleIdx="1" presStyleCnt="3">
        <dgm:presLayoutVars>
          <dgm:bulletEnabled val="1"/>
        </dgm:presLayoutVars>
      </dgm:prSet>
      <dgm:spPr/>
    </dgm:pt>
    <dgm:pt modelId="{CA600B8D-A304-416B-8BE4-EABE5E5F397C}" type="pres">
      <dgm:prSet presAssocID="{DA2E9379-A7E1-48E3-B6E0-2193C9D5A6DD}" presName="sibTrans" presStyleLbl="sibTrans2D1" presStyleIdx="1" presStyleCnt="2"/>
      <dgm:spPr/>
    </dgm:pt>
    <dgm:pt modelId="{1C6CFAEB-6E35-407B-83CD-FF4320D3A91F}" type="pres">
      <dgm:prSet presAssocID="{DA2E9379-A7E1-48E3-B6E0-2193C9D5A6DD}" presName="connectorText" presStyleLbl="sibTrans2D1" presStyleIdx="1" presStyleCnt="2"/>
      <dgm:spPr/>
    </dgm:pt>
    <dgm:pt modelId="{0595B65A-0490-40CC-A832-5E56B822A635}" type="pres">
      <dgm:prSet presAssocID="{E79D8E5A-3F50-4944-AF0A-91FEDDA0DC96}" presName="node" presStyleLbl="node1" presStyleIdx="2" presStyleCnt="3" custScaleX="90910" custScaleY="90910">
        <dgm:presLayoutVars>
          <dgm:bulletEnabled val="1"/>
        </dgm:presLayoutVars>
      </dgm:prSet>
      <dgm:spPr/>
    </dgm:pt>
  </dgm:ptLst>
  <dgm:cxnLst>
    <dgm:cxn modelId="{F0667F10-C069-45DA-BE5D-AE740EBDC66B}" srcId="{D6352C74-E587-42D8-BFDB-A536A26AD155}" destId="{E79D8E5A-3F50-4944-AF0A-91FEDDA0DC96}" srcOrd="2" destOrd="0" parTransId="{FF3CCE88-4017-4254-A0AF-59B354A32D25}" sibTransId="{C921932D-244D-41E8-874B-7648D6D87EEE}"/>
    <dgm:cxn modelId="{04A14E1D-65D4-4141-865B-8AE5C4481C58}" type="presOf" srcId="{DA2E9379-A7E1-48E3-B6E0-2193C9D5A6DD}" destId="{1C6CFAEB-6E35-407B-83CD-FF4320D3A91F}" srcOrd="1" destOrd="0" presId="urn:microsoft.com/office/officeart/2005/8/layout/process1"/>
    <dgm:cxn modelId="{5F63311E-7CCC-40F0-B881-C588A6C998C9}" type="presOf" srcId="{439E081A-68F3-4E1A-91AE-7C2993E4E726}" destId="{9B6315E4-5A42-4113-9328-EF4BA3080899}" srcOrd="0" destOrd="0" presId="urn:microsoft.com/office/officeart/2005/8/layout/process1"/>
    <dgm:cxn modelId="{F65E6D22-3590-4905-901F-E34084410BF3}" srcId="{D6352C74-E587-42D8-BFDB-A536A26AD155}" destId="{F413C6C0-3C24-4623-AC5F-F24C26E41850}" srcOrd="1" destOrd="0" parTransId="{6ABA452F-589F-496B-A775-BE2C85679D0B}" sibTransId="{DA2E9379-A7E1-48E3-B6E0-2193C9D5A6DD}"/>
    <dgm:cxn modelId="{8D81713F-7613-4FED-86DD-65837DAF1D09}" srcId="{D6352C74-E587-42D8-BFDB-A536A26AD155}" destId="{439E081A-68F3-4E1A-91AE-7C2993E4E726}" srcOrd="0" destOrd="0" parTransId="{3F2C9EEF-C17F-4C4B-B9A2-90A4A75961AA}" sibTransId="{F29F7485-E55B-44F1-9798-93D20C9FDD5A}"/>
    <dgm:cxn modelId="{70CD0456-D9A6-400F-B831-CE69C23D4ADB}" type="presOf" srcId="{DA2E9379-A7E1-48E3-B6E0-2193C9D5A6DD}" destId="{CA600B8D-A304-416B-8BE4-EABE5E5F397C}" srcOrd="0" destOrd="0" presId="urn:microsoft.com/office/officeart/2005/8/layout/process1"/>
    <dgm:cxn modelId="{58ACC77D-5060-49E8-BDD1-8C8E04644D1F}" type="presOf" srcId="{F29F7485-E55B-44F1-9798-93D20C9FDD5A}" destId="{0440766B-8F7A-4FB5-8C42-092654BE9461}" srcOrd="1" destOrd="0" presId="urn:microsoft.com/office/officeart/2005/8/layout/process1"/>
    <dgm:cxn modelId="{1773B290-EBD1-4DFD-8548-C93853B4424E}" type="presOf" srcId="{F413C6C0-3C24-4623-AC5F-F24C26E41850}" destId="{F0808352-CF18-4EAB-B1DF-DE482AD84988}" srcOrd="0" destOrd="0" presId="urn:microsoft.com/office/officeart/2005/8/layout/process1"/>
    <dgm:cxn modelId="{8232459B-42DC-444E-9DEC-3F2E8C001466}" type="presOf" srcId="{F29F7485-E55B-44F1-9798-93D20C9FDD5A}" destId="{8ACA47C9-4F3C-495B-AB04-099F9D570B2D}" srcOrd="0" destOrd="0" presId="urn:microsoft.com/office/officeart/2005/8/layout/process1"/>
    <dgm:cxn modelId="{55BC44A9-B240-45EF-9B6B-BEE8CF26482A}" type="presOf" srcId="{D6352C74-E587-42D8-BFDB-A536A26AD155}" destId="{178F3A42-01AD-4391-A8A8-76B3E59BA402}" srcOrd="0" destOrd="0" presId="urn:microsoft.com/office/officeart/2005/8/layout/process1"/>
    <dgm:cxn modelId="{33F89ED8-E4CF-4A14-A3BE-6BA724CC1596}" type="presOf" srcId="{E79D8E5A-3F50-4944-AF0A-91FEDDA0DC96}" destId="{0595B65A-0490-40CC-A832-5E56B822A635}" srcOrd="0" destOrd="0" presId="urn:microsoft.com/office/officeart/2005/8/layout/process1"/>
    <dgm:cxn modelId="{C112DDDD-7B38-43F0-99C5-14958730B2C9}" type="presParOf" srcId="{178F3A42-01AD-4391-A8A8-76B3E59BA402}" destId="{9B6315E4-5A42-4113-9328-EF4BA3080899}" srcOrd="0" destOrd="0" presId="urn:microsoft.com/office/officeart/2005/8/layout/process1"/>
    <dgm:cxn modelId="{B261DA90-0622-4F29-834B-82719E7124BE}" type="presParOf" srcId="{178F3A42-01AD-4391-A8A8-76B3E59BA402}" destId="{8ACA47C9-4F3C-495B-AB04-099F9D570B2D}" srcOrd="1" destOrd="0" presId="urn:microsoft.com/office/officeart/2005/8/layout/process1"/>
    <dgm:cxn modelId="{0542808F-9F75-45FE-808E-C441B742440D}" type="presParOf" srcId="{8ACA47C9-4F3C-495B-AB04-099F9D570B2D}" destId="{0440766B-8F7A-4FB5-8C42-092654BE9461}" srcOrd="0" destOrd="0" presId="urn:microsoft.com/office/officeart/2005/8/layout/process1"/>
    <dgm:cxn modelId="{D757686C-49DE-4D62-91DD-AD6EF802EA06}" type="presParOf" srcId="{178F3A42-01AD-4391-A8A8-76B3E59BA402}" destId="{F0808352-CF18-4EAB-B1DF-DE482AD84988}" srcOrd="2" destOrd="0" presId="urn:microsoft.com/office/officeart/2005/8/layout/process1"/>
    <dgm:cxn modelId="{B7EA9BB1-D715-4F4F-A769-272DA5D398C2}" type="presParOf" srcId="{178F3A42-01AD-4391-A8A8-76B3E59BA402}" destId="{CA600B8D-A304-416B-8BE4-EABE5E5F397C}" srcOrd="3" destOrd="0" presId="urn:microsoft.com/office/officeart/2005/8/layout/process1"/>
    <dgm:cxn modelId="{6E25CE84-8D2C-4D6E-A5A0-470D8E2E777B}" type="presParOf" srcId="{CA600B8D-A304-416B-8BE4-EABE5E5F397C}" destId="{1C6CFAEB-6E35-407B-83CD-FF4320D3A91F}" srcOrd="0" destOrd="0" presId="urn:microsoft.com/office/officeart/2005/8/layout/process1"/>
    <dgm:cxn modelId="{F6CA0F5E-FD6B-43AA-815B-0E05232ABBB0}" type="presParOf" srcId="{178F3A42-01AD-4391-A8A8-76B3E59BA402}" destId="{0595B65A-0490-40CC-A832-5E56B822A635}"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24990DD-31CC-4521-AA34-8A527A3582EC}" type="doc">
      <dgm:prSet loTypeId="urn:microsoft.com/office/officeart/2005/8/layout/process1" loCatId="process" qsTypeId="urn:microsoft.com/office/officeart/2005/8/quickstyle/simple1" qsCatId="simple" csTypeId="urn:microsoft.com/office/officeart/2005/8/colors/accent5_2" csCatId="accent5" phldr="1"/>
      <dgm:spPr/>
    </dgm:pt>
    <dgm:pt modelId="{6BF7CFC6-28DB-4917-97A1-F5647237932A}">
      <dgm:prSet phldrT="[Text]"/>
      <dgm:spPr/>
      <dgm:t>
        <a:bodyPr/>
        <a:lstStyle/>
        <a:p>
          <a:r>
            <a:rPr lang="en-US" dirty="0"/>
            <a:t>Conceptualize</a:t>
          </a:r>
          <a:endParaRPr lang="en-CY" dirty="0"/>
        </a:p>
      </dgm:t>
    </dgm:pt>
    <dgm:pt modelId="{BCD870D1-3FE7-4C84-9B60-1A2820DF248C}" type="parTrans" cxnId="{E6DAB47E-E5BA-43AF-99BF-5A824609A797}">
      <dgm:prSet/>
      <dgm:spPr/>
      <dgm:t>
        <a:bodyPr/>
        <a:lstStyle/>
        <a:p>
          <a:endParaRPr lang="en-CY"/>
        </a:p>
      </dgm:t>
    </dgm:pt>
    <dgm:pt modelId="{26C12909-F8EA-450A-ADFD-E3138CB282E2}" type="sibTrans" cxnId="{E6DAB47E-E5BA-43AF-99BF-5A824609A797}">
      <dgm:prSet/>
      <dgm:spPr/>
      <dgm:t>
        <a:bodyPr/>
        <a:lstStyle/>
        <a:p>
          <a:endParaRPr lang="en-CY"/>
        </a:p>
      </dgm:t>
    </dgm:pt>
    <dgm:pt modelId="{EF1D7AB3-EEE6-4BA0-BC1C-BD54E1520730}">
      <dgm:prSet phldrT="[Text]"/>
      <dgm:spPr/>
      <dgm:t>
        <a:bodyPr/>
        <a:lstStyle/>
        <a:p>
          <a:r>
            <a:rPr lang="en-US" dirty="0"/>
            <a:t>Design</a:t>
          </a:r>
          <a:endParaRPr lang="en-CY" dirty="0"/>
        </a:p>
      </dgm:t>
    </dgm:pt>
    <dgm:pt modelId="{5CB3AB62-918D-4615-9A32-8E2321620275}" type="parTrans" cxnId="{9612DF8C-737F-4F0A-BF41-493FE22FAD45}">
      <dgm:prSet/>
      <dgm:spPr/>
      <dgm:t>
        <a:bodyPr/>
        <a:lstStyle/>
        <a:p>
          <a:endParaRPr lang="en-CY"/>
        </a:p>
      </dgm:t>
    </dgm:pt>
    <dgm:pt modelId="{C08290CF-BC4E-42D0-90E0-4FDDDA8B6B3B}" type="sibTrans" cxnId="{9612DF8C-737F-4F0A-BF41-493FE22FAD45}">
      <dgm:prSet/>
      <dgm:spPr/>
      <dgm:t>
        <a:bodyPr/>
        <a:lstStyle/>
        <a:p>
          <a:endParaRPr lang="en-CY"/>
        </a:p>
      </dgm:t>
    </dgm:pt>
    <dgm:pt modelId="{DB3ACE56-EDFD-4125-B808-5293A47F8F6B}">
      <dgm:prSet phldrT="[Text]"/>
      <dgm:spPr/>
      <dgm:t>
        <a:bodyPr/>
        <a:lstStyle/>
        <a:p>
          <a:r>
            <a:rPr lang="en-US" dirty="0"/>
            <a:t>Feedback</a:t>
          </a:r>
          <a:endParaRPr lang="en-CY" dirty="0"/>
        </a:p>
      </dgm:t>
    </dgm:pt>
    <dgm:pt modelId="{79C6C9FA-AA30-40BA-A2CF-79AC7EE44014}" type="parTrans" cxnId="{85A59614-6CBB-4B53-B325-A3BA94A92C07}">
      <dgm:prSet/>
      <dgm:spPr/>
      <dgm:t>
        <a:bodyPr/>
        <a:lstStyle/>
        <a:p>
          <a:endParaRPr lang="en-CY"/>
        </a:p>
      </dgm:t>
    </dgm:pt>
    <dgm:pt modelId="{C1AC50B9-98DA-4DDA-865E-8C6A97248EDB}" type="sibTrans" cxnId="{85A59614-6CBB-4B53-B325-A3BA94A92C07}">
      <dgm:prSet/>
      <dgm:spPr/>
      <dgm:t>
        <a:bodyPr/>
        <a:lstStyle/>
        <a:p>
          <a:endParaRPr lang="en-CY"/>
        </a:p>
      </dgm:t>
    </dgm:pt>
    <dgm:pt modelId="{1F87D57D-1E4F-4714-A0CA-AF250AC9E140}" type="pres">
      <dgm:prSet presAssocID="{D24990DD-31CC-4521-AA34-8A527A3582EC}" presName="Name0" presStyleCnt="0">
        <dgm:presLayoutVars>
          <dgm:dir/>
          <dgm:resizeHandles val="exact"/>
        </dgm:presLayoutVars>
      </dgm:prSet>
      <dgm:spPr/>
    </dgm:pt>
    <dgm:pt modelId="{B6A7EF8B-2623-4F37-A9B6-0FD7E2958D38}" type="pres">
      <dgm:prSet presAssocID="{6BF7CFC6-28DB-4917-97A1-F5647237932A}" presName="node" presStyleLbl="node1" presStyleIdx="0" presStyleCnt="3">
        <dgm:presLayoutVars>
          <dgm:bulletEnabled val="1"/>
        </dgm:presLayoutVars>
      </dgm:prSet>
      <dgm:spPr/>
    </dgm:pt>
    <dgm:pt modelId="{7D2E240D-56DA-4EF3-91EC-3A7198B1C52D}" type="pres">
      <dgm:prSet presAssocID="{26C12909-F8EA-450A-ADFD-E3138CB282E2}" presName="sibTrans" presStyleLbl="sibTrans2D1" presStyleIdx="0" presStyleCnt="2"/>
      <dgm:spPr/>
    </dgm:pt>
    <dgm:pt modelId="{1DA14F1C-C6ED-4B9A-80F2-94DB2ADE00B3}" type="pres">
      <dgm:prSet presAssocID="{26C12909-F8EA-450A-ADFD-E3138CB282E2}" presName="connectorText" presStyleLbl="sibTrans2D1" presStyleIdx="0" presStyleCnt="2"/>
      <dgm:spPr/>
    </dgm:pt>
    <dgm:pt modelId="{B4CFE005-81D2-4004-AF00-9D21499425C7}" type="pres">
      <dgm:prSet presAssocID="{EF1D7AB3-EEE6-4BA0-BC1C-BD54E1520730}" presName="node" presStyleLbl="node1" presStyleIdx="1" presStyleCnt="3">
        <dgm:presLayoutVars>
          <dgm:bulletEnabled val="1"/>
        </dgm:presLayoutVars>
      </dgm:prSet>
      <dgm:spPr/>
    </dgm:pt>
    <dgm:pt modelId="{FE667B26-FA0C-41B3-B90D-E765B2B2A5F5}" type="pres">
      <dgm:prSet presAssocID="{C08290CF-BC4E-42D0-90E0-4FDDDA8B6B3B}" presName="sibTrans" presStyleLbl="sibTrans2D1" presStyleIdx="1" presStyleCnt="2"/>
      <dgm:spPr/>
    </dgm:pt>
    <dgm:pt modelId="{D087AB62-D2CE-4FD2-8EF8-06A6BB328F6B}" type="pres">
      <dgm:prSet presAssocID="{C08290CF-BC4E-42D0-90E0-4FDDDA8B6B3B}" presName="connectorText" presStyleLbl="sibTrans2D1" presStyleIdx="1" presStyleCnt="2"/>
      <dgm:spPr/>
    </dgm:pt>
    <dgm:pt modelId="{F5911B70-FE5C-46EA-B468-99A3A9DBFE96}" type="pres">
      <dgm:prSet presAssocID="{DB3ACE56-EDFD-4125-B808-5293A47F8F6B}" presName="node" presStyleLbl="node1" presStyleIdx="2" presStyleCnt="3">
        <dgm:presLayoutVars>
          <dgm:bulletEnabled val="1"/>
        </dgm:presLayoutVars>
      </dgm:prSet>
      <dgm:spPr/>
    </dgm:pt>
  </dgm:ptLst>
  <dgm:cxnLst>
    <dgm:cxn modelId="{3382940D-0092-4421-A9B9-FCE400BEAA6A}" type="presOf" srcId="{C08290CF-BC4E-42D0-90E0-4FDDDA8B6B3B}" destId="{D087AB62-D2CE-4FD2-8EF8-06A6BB328F6B}" srcOrd="1" destOrd="0" presId="urn:microsoft.com/office/officeart/2005/8/layout/process1"/>
    <dgm:cxn modelId="{85A59614-6CBB-4B53-B325-A3BA94A92C07}" srcId="{D24990DD-31CC-4521-AA34-8A527A3582EC}" destId="{DB3ACE56-EDFD-4125-B808-5293A47F8F6B}" srcOrd="2" destOrd="0" parTransId="{79C6C9FA-AA30-40BA-A2CF-79AC7EE44014}" sibTransId="{C1AC50B9-98DA-4DDA-865E-8C6A97248EDB}"/>
    <dgm:cxn modelId="{82A09A33-4576-42DA-B273-82B752045998}" type="presOf" srcId="{EF1D7AB3-EEE6-4BA0-BC1C-BD54E1520730}" destId="{B4CFE005-81D2-4004-AF00-9D21499425C7}" srcOrd="0" destOrd="0" presId="urn:microsoft.com/office/officeart/2005/8/layout/process1"/>
    <dgm:cxn modelId="{9E70A145-9FED-47E6-9625-7FE5F9FF72BF}" type="presOf" srcId="{DB3ACE56-EDFD-4125-B808-5293A47F8F6B}" destId="{F5911B70-FE5C-46EA-B468-99A3A9DBFE96}" srcOrd="0" destOrd="0" presId="urn:microsoft.com/office/officeart/2005/8/layout/process1"/>
    <dgm:cxn modelId="{51B82E51-20C0-4155-9C2E-AF8A22A1BA16}" type="presOf" srcId="{C08290CF-BC4E-42D0-90E0-4FDDDA8B6B3B}" destId="{FE667B26-FA0C-41B3-B90D-E765B2B2A5F5}" srcOrd="0" destOrd="0" presId="urn:microsoft.com/office/officeart/2005/8/layout/process1"/>
    <dgm:cxn modelId="{3598E275-7DDA-4404-9D67-536EB6340BD7}" type="presOf" srcId="{D24990DD-31CC-4521-AA34-8A527A3582EC}" destId="{1F87D57D-1E4F-4714-A0CA-AF250AC9E140}" srcOrd="0" destOrd="0" presId="urn:microsoft.com/office/officeart/2005/8/layout/process1"/>
    <dgm:cxn modelId="{E6DAB47E-E5BA-43AF-99BF-5A824609A797}" srcId="{D24990DD-31CC-4521-AA34-8A527A3582EC}" destId="{6BF7CFC6-28DB-4917-97A1-F5647237932A}" srcOrd="0" destOrd="0" parTransId="{BCD870D1-3FE7-4C84-9B60-1A2820DF248C}" sibTransId="{26C12909-F8EA-450A-ADFD-E3138CB282E2}"/>
    <dgm:cxn modelId="{9612DF8C-737F-4F0A-BF41-493FE22FAD45}" srcId="{D24990DD-31CC-4521-AA34-8A527A3582EC}" destId="{EF1D7AB3-EEE6-4BA0-BC1C-BD54E1520730}" srcOrd="1" destOrd="0" parTransId="{5CB3AB62-918D-4615-9A32-8E2321620275}" sibTransId="{C08290CF-BC4E-42D0-90E0-4FDDDA8B6B3B}"/>
    <dgm:cxn modelId="{852F2BBE-010C-405D-BCE5-6EC963CBDC2E}" type="presOf" srcId="{6BF7CFC6-28DB-4917-97A1-F5647237932A}" destId="{B6A7EF8B-2623-4F37-A9B6-0FD7E2958D38}" srcOrd="0" destOrd="0" presId="urn:microsoft.com/office/officeart/2005/8/layout/process1"/>
    <dgm:cxn modelId="{37F04BC3-4DF2-4214-BE41-EAEDEF608208}" type="presOf" srcId="{26C12909-F8EA-450A-ADFD-E3138CB282E2}" destId="{7D2E240D-56DA-4EF3-91EC-3A7198B1C52D}" srcOrd="0" destOrd="0" presId="urn:microsoft.com/office/officeart/2005/8/layout/process1"/>
    <dgm:cxn modelId="{BE751FCB-E737-4C42-8E98-1FF4176A4810}" type="presOf" srcId="{26C12909-F8EA-450A-ADFD-E3138CB282E2}" destId="{1DA14F1C-C6ED-4B9A-80F2-94DB2ADE00B3}" srcOrd="1" destOrd="0" presId="urn:microsoft.com/office/officeart/2005/8/layout/process1"/>
    <dgm:cxn modelId="{BAC671CC-E44F-4DEA-AD57-E60A2C123EDD}" type="presParOf" srcId="{1F87D57D-1E4F-4714-A0CA-AF250AC9E140}" destId="{B6A7EF8B-2623-4F37-A9B6-0FD7E2958D38}" srcOrd="0" destOrd="0" presId="urn:microsoft.com/office/officeart/2005/8/layout/process1"/>
    <dgm:cxn modelId="{5BA67EE5-C020-450D-B57F-1A036B49AB3E}" type="presParOf" srcId="{1F87D57D-1E4F-4714-A0CA-AF250AC9E140}" destId="{7D2E240D-56DA-4EF3-91EC-3A7198B1C52D}" srcOrd="1" destOrd="0" presId="urn:microsoft.com/office/officeart/2005/8/layout/process1"/>
    <dgm:cxn modelId="{1714A33F-40E3-4568-8E8B-D7830E811DE2}" type="presParOf" srcId="{7D2E240D-56DA-4EF3-91EC-3A7198B1C52D}" destId="{1DA14F1C-C6ED-4B9A-80F2-94DB2ADE00B3}" srcOrd="0" destOrd="0" presId="urn:microsoft.com/office/officeart/2005/8/layout/process1"/>
    <dgm:cxn modelId="{9903C5A6-481D-4B42-9CC5-2A2EADC5E353}" type="presParOf" srcId="{1F87D57D-1E4F-4714-A0CA-AF250AC9E140}" destId="{B4CFE005-81D2-4004-AF00-9D21499425C7}" srcOrd="2" destOrd="0" presId="urn:microsoft.com/office/officeart/2005/8/layout/process1"/>
    <dgm:cxn modelId="{CCAFA539-F084-4707-AFC0-A783C1AA4A08}" type="presParOf" srcId="{1F87D57D-1E4F-4714-A0CA-AF250AC9E140}" destId="{FE667B26-FA0C-41B3-B90D-E765B2B2A5F5}" srcOrd="3" destOrd="0" presId="urn:microsoft.com/office/officeart/2005/8/layout/process1"/>
    <dgm:cxn modelId="{F29F4143-284C-4EBC-B8B6-7D888EB0A851}" type="presParOf" srcId="{FE667B26-FA0C-41B3-B90D-E765B2B2A5F5}" destId="{D087AB62-D2CE-4FD2-8EF8-06A6BB328F6B}" srcOrd="0" destOrd="0" presId="urn:microsoft.com/office/officeart/2005/8/layout/process1"/>
    <dgm:cxn modelId="{01E7CAA2-DF72-4CF3-A59A-C4F7CD3E6BD8}" type="presParOf" srcId="{1F87D57D-1E4F-4714-A0CA-AF250AC9E140}" destId="{F5911B70-FE5C-46EA-B468-99A3A9DBFE96}"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9F7BA3-6F75-4A1E-90E7-08CE38112D85}" type="doc">
      <dgm:prSet loTypeId="urn:microsoft.com/office/officeart/2005/8/layout/hProcess9" loCatId="process" qsTypeId="urn:microsoft.com/office/officeart/2005/8/quickstyle/simple1" qsCatId="simple" csTypeId="urn:microsoft.com/office/officeart/2005/8/colors/accent5_3" csCatId="accent5" phldr="1"/>
      <dgm:spPr/>
    </dgm:pt>
    <dgm:pt modelId="{7D294606-1511-4E50-8809-AD0B7F3F6F88}">
      <dgm:prSet phldrT="[Text]"/>
      <dgm:spPr/>
      <dgm:t>
        <a:bodyPr/>
        <a:lstStyle/>
        <a:p>
          <a:r>
            <a:rPr lang="en-US" dirty="0"/>
            <a:t>Analysis</a:t>
          </a:r>
          <a:endParaRPr lang="en-CY" dirty="0"/>
        </a:p>
      </dgm:t>
    </dgm:pt>
    <dgm:pt modelId="{9E5D7E2F-9112-48C2-AB02-64E1EF2CCE43}" type="parTrans" cxnId="{1CA0D980-259B-4FCC-8B4A-AB42F69FC708}">
      <dgm:prSet/>
      <dgm:spPr/>
      <dgm:t>
        <a:bodyPr/>
        <a:lstStyle/>
        <a:p>
          <a:endParaRPr lang="en-CY"/>
        </a:p>
      </dgm:t>
    </dgm:pt>
    <dgm:pt modelId="{5DBFC761-DFFA-44BB-ABA8-59701194F6CC}" type="sibTrans" cxnId="{1CA0D980-259B-4FCC-8B4A-AB42F69FC708}">
      <dgm:prSet/>
      <dgm:spPr/>
      <dgm:t>
        <a:bodyPr/>
        <a:lstStyle/>
        <a:p>
          <a:endParaRPr lang="en-CY"/>
        </a:p>
      </dgm:t>
    </dgm:pt>
    <dgm:pt modelId="{0048D5D4-CAF7-4AC6-8393-29376E233803}">
      <dgm:prSet phldrT="[Text]"/>
      <dgm:spPr/>
      <dgm:t>
        <a:bodyPr/>
        <a:lstStyle/>
        <a:p>
          <a:r>
            <a:rPr lang="en-US" dirty="0"/>
            <a:t>Design</a:t>
          </a:r>
          <a:endParaRPr lang="en-CY" dirty="0"/>
        </a:p>
      </dgm:t>
    </dgm:pt>
    <dgm:pt modelId="{F8BB3161-F508-4F75-B7D3-62AF1F7CDB6D}" type="parTrans" cxnId="{7583A321-3DCF-4656-8976-5AF26C33000C}">
      <dgm:prSet/>
      <dgm:spPr/>
      <dgm:t>
        <a:bodyPr/>
        <a:lstStyle/>
        <a:p>
          <a:endParaRPr lang="en-CY"/>
        </a:p>
      </dgm:t>
    </dgm:pt>
    <dgm:pt modelId="{CC20E084-6B95-4BC2-B339-733DEF066576}" type="sibTrans" cxnId="{7583A321-3DCF-4656-8976-5AF26C33000C}">
      <dgm:prSet/>
      <dgm:spPr/>
      <dgm:t>
        <a:bodyPr/>
        <a:lstStyle/>
        <a:p>
          <a:endParaRPr lang="en-CY"/>
        </a:p>
      </dgm:t>
    </dgm:pt>
    <dgm:pt modelId="{B6EF127F-1162-4E6E-9AE8-8CFC49C0AB9F}">
      <dgm:prSet phldrT="[Text]"/>
      <dgm:spPr/>
      <dgm:t>
        <a:bodyPr/>
        <a:lstStyle/>
        <a:p>
          <a:r>
            <a:rPr lang="en-US" dirty="0"/>
            <a:t>Development &amp; Testing</a:t>
          </a:r>
          <a:endParaRPr lang="en-CY" dirty="0"/>
        </a:p>
      </dgm:t>
    </dgm:pt>
    <dgm:pt modelId="{35712FF3-9C37-49C0-AD79-509FC8318DBE}" type="parTrans" cxnId="{DC3F585F-A718-4593-8103-E5F4F5D6B5DB}">
      <dgm:prSet/>
      <dgm:spPr/>
      <dgm:t>
        <a:bodyPr/>
        <a:lstStyle/>
        <a:p>
          <a:endParaRPr lang="en-CY"/>
        </a:p>
      </dgm:t>
    </dgm:pt>
    <dgm:pt modelId="{6FA84EA0-A1DA-4FE7-A039-56A4F7B0C6FC}" type="sibTrans" cxnId="{DC3F585F-A718-4593-8103-E5F4F5D6B5DB}">
      <dgm:prSet/>
      <dgm:spPr/>
      <dgm:t>
        <a:bodyPr/>
        <a:lstStyle/>
        <a:p>
          <a:endParaRPr lang="en-CY"/>
        </a:p>
      </dgm:t>
    </dgm:pt>
    <dgm:pt modelId="{D27F7ADE-051B-4FEB-910D-73FE225CA494}">
      <dgm:prSet phldrT="[Text]"/>
      <dgm:spPr/>
      <dgm:t>
        <a:bodyPr/>
        <a:lstStyle/>
        <a:p>
          <a:r>
            <a:rPr lang="en-US" dirty="0"/>
            <a:t>Deployment</a:t>
          </a:r>
          <a:endParaRPr lang="en-CY" dirty="0"/>
        </a:p>
      </dgm:t>
    </dgm:pt>
    <dgm:pt modelId="{6A4C23D0-271B-4B15-84E2-A4EC6B3A518A}" type="parTrans" cxnId="{2599CBF7-0135-40D5-B6CD-7BFDCB1793C7}">
      <dgm:prSet/>
      <dgm:spPr/>
      <dgm:t>
        <a:bodyPr/>
        <a:lstStyle/>
        <a:p>
          <a:endParaRPr lang="en-CY"/>
        </a:p>
      </dgm:t>
    </dgm:pt>
    <dgm:pt modelId="{567E5C2C-2C9A-496A-8FEC-583776EBFF57}" type="sibTrans" cxnId="{2599CBF7-0135-40D5-B6CD-7BFDCB1793C7}">
      <dgm:prSet/>
      <dgm:spPr/>
      <dgm:t>
        <a:bodyPr/>
        <a:lstStyle/>
        <a:p>
          <a:endParaRPr lang="en-CY"/>
        </a:p>
      </dgm:t>
    </dgm:pt>
    <dgm:pt modelId="{B6AD8277-FF9E-4968-8141-F165E41D4034}">
      <dgm:prSet phldrT="[Text]"/>
      <dgm:spPr/>
      <dgm:t>
        <a:bodyPr/>
        <a:lstStyle/>
        <a:p>
          <a:r>
            <a:rPr lang="en-US" dirty="0"/>
            <a:t>Evaluation</a:t>
          </a:r>
          <a:endParaRPr lang="en-CY" dirty="0"/>
        </a:p>
      </dgm:t>
    </dgm:pt>
    <dgm:pt modelId="{EB5EEB67-F2D4-48FF-A5FE-24E52AB3491B}" type="parTrans" cxnId="{6F4EC3C1-BFCF-4F1E-93CB-F36A8751A51B}">
      <dgm:prSet/>
      <dgm:spPr/>
      <dgm:t>
        <a:bodyPr/>
        <a:lstStyle/>
        <a:p>
          <a:endParaRPr lang="en-CY"/>
        </a:p>
      </dgm:t>
    </dgm:pt>
    <dgm:pt modelId="{01180615-B425-4BA9-BAA1-70F4699FF5F6}" type="sibTrans" cxnId="{6F4EC3C1-BFCF-4F1E-93CB-F36A8751A51B}">
      <dgm:prSet/>
      <dgm:spPr/>
      <dgm:t>
        <a:bodyPr/>
        <a:lstStyle/>
        <a:p>
          <a:endParaRPr lang="en-CY"/>
        </a:p>
      </dgm:t>
    </dgm:pt>
    <dgm:pt modelId="{0E6A4CCB-F491-4D8C-8F29-010E943A3EE7}" type="pres">
      <dgm:prSet presAssocID="{FA9F7BA3-6F75-4A1E-90E7-08CE38112D85}" presName="CompostProcess" presStyleCnt="0">
        <dgm:presLayoutVars>
          <dgm:dir/>
          <dgm:resizeHandles val="exact"/>
        </dgm:presLayoutVars>
      </dgm:prSet>
      <dgm:spPr/>
    </dgm:pt>
    <dgm:pt modelId="{1B78BB1B-BF08-4FC8-8CBC-42D380E57469}" type="pres">
      <dgm:prSet presAssocID="{FA9F7BA3-6F75-4A1E-90E7-08CE38112D85}" presName="arrow" presStyleLbl="bgShp" presStyleIdx="0" presStyleCnt="1"/>
      <dgm:spPr/>
    </dgm:pt>
    <dgm:pt modelId="{9D1A807D-6561-449F-9EB7-C7F2C4BECEA4}" type="pres">
      <dgm:prSet presAssocID="{FA9F7BA3-6F75-4A1E-90E7-08CE38112D85}" presName="linearProcess" presStyleCnt="0"/>
      <dgm:spPr/>
    </dgm:pt>
    <dgm:pt modelId="{A7518F3B-2ED7-415E-9D7F-5726C793A72B}" type="pres">
      <dgm:prSet presAssocID="{7D294606-1511-4E50-8809-AD0B7F3F6F88}" presName="textNode" presStyleLbl="node1" presStyleIdx="0" presStyleCnt="5">
        <dgm:presLayoutVars>
          <dgm:bulletEnabled val="1"/>
        </dgm:presLayoutVars>
      </dgm:prSet>
      <dgm:spPr/>
    </dgm:pt>
    <dgm:pt modelId="{B643EA98-74A2-48DB-9344-0C8A9DB66C76}" type="pres">
      <dgm:prSet presAssocID="{5DBFC761-DFFA-44BB-ABA8-59701194F6CC}" presName="sibTrans" presStyleCnt="0"/>
      <dgm:spPr/>
    </dgm:pt>
    <dgm:pt modelId="{99C4C18B-30C4-492B-88A5-45317A718EEC}" type="pres">
      <dgm:prSet presAssocID="{0048D5D4-CAF7-4AC6-8393-29376E233803}" presName="textNode" presStyleLbl="node1" presStyleIdx="1" presStyleCnt="5">
        <dgm:presLayoutVars>
          <dgm:bulletEnabled val="1"/>
        </dgm:presLayoutVars>
      </dgm:prSet>
      <dgm:spPr/>
    </dgm:pt>
    <dgm:pt modelId="{CE1185F9-C84C-4664-883A-B5DB5B9E0A8A}" type="pres">
      <dgm:prSet presAssocID="{CC20E084-6B95-4BC2-B339-733DEF066576}" presName="sibTrans" presStyleCnt="0"/>
      <dgm:spPr/>
    </dgm:pt>
    <dgm:pt modelId="{E6EE8285-62CD-441E-AE57-32009395188D}" type="pres">
      <dgm:prSet presAssocID="{B6EF127F-1162-4E6E-9AE8-8CFC49C0AB9F}" presName="textNode" presStyleLbl="node1" presStyleIdx="2" presStyleCnt="5">
        <dgm:presLayoutVars>
          <dgm:bulletEnabled val="1"/>
        </dgm:presLayoutVars>
      </dgm:prSet>
      <dgm:spPr/>
    </dgm:pt>
    <dgm:pt modelId="{8F719305-195C-48F8-A4AF-D398ED594D51}" type="pres">
      <dgm:prSet presAssocID="{6FA84EA0-A1DA-4FE7-A039-56A4F7B0C6FC}" presName="sibTrans" presStyleCnt="0"/>
      <dgm:spPr/>
    </dgm:pt>
    <dgm:pt modelId="{D3926398-92EF-4BEA-B89C-7233812CF659}" type="pres">
      <dgm:prSet presAssocID="{D27F7ADE-051B-4FEB-910D-73FE225CA494}" presName="textNode" presStyleLbl="node1" presStyleIdx="3" presStyleCnt="5">
        <dgm:presLayoutVars>
          <dgm:bulletEnabled val="1"/>
        </dgm:presLayoutVars>
      </dgm:prSet>
      <dgm:spPr/>
    </dgm:pt>
    <dgm:pt modelId="{833B25AC-194D-426F-9904-4E4B0C1BC650}" type="pres">
      <dgm:prSet presAssocID="{567E5C2C-2C9A-496A-8FEC-583776EBFF57}" presName="sibTrans" presStyleCnt="0"/>
      <dgm:spPr/>
    </dgm:pt>
    <dgm:pt modelId="{787B99E4-CC81-4FEF-8AE4-DFC6AEA6A659}" type="pres">
      <dgm:prSet presAssocID="{B6AD8277-FF9E-4968-8141-F165E41D4034}" presName="textNode" presStyleLbl="node1" presStyleIdx="4" presStyleCnt="5">
        <dgm:presLayoutVars>
          <dgm:bulletEnabled val="1"/>
        </dgm:presLayoutVars>
      </dgm:prSet>
      <dgm:spPr/>
    </dgm:pt>
  </dgm:ptLst>
  <dgm:cxnLst>
    <dgm:cxn modelId="{F7F57B21-208F-439C-810A-BF41332F02FA}" type="presOf" srcId="{0048D5D4-CAF7-4AC6-8393-29376E233803}" destId="{99C4C18B-30C4-492B-88A5-45317A718EEC}" srcOrd="0" destOrd="0" presId="urn:microsoft.com/office/officeart/2005/8/layout/hProcess9"/>
    <dgm:cxn modelId="{7583A321-3DCF-4656-8976-5AF26C33000C}" srcId="{FA9F7BA3-6F75-4A1E-90E7-08CE38112D85}" destId="{0048D5D4-CAF7-4AC6-8393-29376E233803}" srcOrd="1" destOrd="0" parTransId="{F8BB3161-F508-4F75-B7D3-62AF1F7CDB6D}" sibTransId="{CC20E084-6B95-4BC2-B339-733DEF066576}"/>
    <dgm:cxn modelId="{E4EE9929-76FA-4850-B107-E73542427F01}" type="presOf" srcId="{FA9F7BA3-6F75-4A1E-90E7-08CE38112D85}" destId="{0E6A4CCB-F491-4D8C-8F29-010E943A3EE7}" srcOrd="0" destOrd="0" presId="urn:microsoft.com/office/officeart/2005/8/layout/hProcess9"/>
    <dgm:cxn modelId="{DC3F585F-A718-4593-8103-E5F4F5D6B5DB}" srcId="{FA9F7BA3-6F75-4A1E-90E7-08CE38112D85}" destId="{B6EF127F-1162-4E6E-9AE8-8CFC49C0AB9F}" srcOrd="2" destOrd="0" parTransId="{35712FF3-9C37-49C0-AD79-509FC8318DBE}" sibTransId="{6FA84EA0-A1DA-4FE7-A039-56A4F7B0C6FC}"/>
    <dgm:cxn modelId="{A50D3645-533A-4AED-A75B-D1C95CCA6E2F}" type="presOf" srcId="{B6AD8277-FF9E-4968-8141-F165E41D4034}" destId="{787B99E4-CC81-4FEF-8AE4-DFC6AEA6A659}" srcOrd="0" destOrd="0" presId="urn:microsoft.com/office/officeart/2005/8/layout/hProcess9"/>
    <dgm:cxn modelId="{FF3FA67A-46E6-4002-B442-23AB1855D633}" type="presOf" srcId="{7D294606-1511-4E50-8809-AD0B7F3F6F88}" destId="{A7518F3B-2ED7-415E-9D7F-5726C793A72B}" srcOrd="0" destOrd="0" presId="urn:microsoft.com/office/officeart/2005/8/layout/hProcess9"/>
    <dgm:cxn modelId="{1CA0D980-259B-4FCC-8B4A-AB42F69FC708}" srcId="{FA9F7BA3-6F75-4A1E-90E7-08CE38112D85}" destId="{7D294606-1511-4E50-8809-AD0B7F3F6F88}" srcOrd="0" destOrd="0" parTransId="{9E5D7E2F-9112-48C2-AB02-64E1EF2CCE43}" sibTransId="{5DBFC761-DFFA-44BB-ABA8-59701194F6CC}"/>
    <dgm:cxn modelId="{16E31894-E3F5-415A-A25B-73A11038425B}" type="presOf" srcId="{B6EF127F-1162-4E6E-9AE8-8CFC49C0AB9F}" destId="{E6EE8285-62CD-441E-AE57-32009395188D}" srcOrd="0" destOrd="0" presId="urn:microsoft.com/office/officeart/2005/8/layout/hProcess9"/>
    <dgm:cxn modelId="{FAAEE698-5360-4E86-96F0-A9761131E6A4}" type="presOf" srcId="{D27F7ADE-051B-4FEB-910D-73FE225CA494}" destId="{D3926398-92EF-4BEA-B89C-7233812CF659}" srcOrd="0" destOrd="0" presId="urn:microsoft.com/office/officeart/2005/8/layout/hProcess9"/>
    <dgm:cxn modelId="{6F4EC3C1-BFCF-4F1E-93CB-F36A8751A51B}" srcId="{FA9F7BA3-6F75-4A1E-90E7-08CE38112D85}" destId="{B6AD8277-FF9E-4968-8141-F165E41D4034}" srcOrd="4" destOrd="0" parTransId="{EB5EEB67-F2D4-48FF-A5FE-24E52AB3491B}" sibTransId="{01180615-B425-4BA9-BAA1-70F4699FF5F6}"/>
    <dgm:cxn modelId="{2599CBF7-0135-40D5-B6CD-7BFDCB1793C7}" srcId="{FA9F7BA3-6F75-4A1E-90E7-08CE38112D85}" destId="{D27F7ADE-051B-4FEB-910D-73FE225CA494}" srcOrd="3" destOrd="0" parTransId="{6A4C23D0-271B-4B15-84E2-A4EC6B3A518A}" sibTransId="{567E5C2C-2C9A-496A-8FEC-583776EBFF57}"/>
    <dgm:cxn modelId="{0F910C08-5413-4913-A013-F542E5640D05}" type="presParOf" srcId="{0E6A4CCB-F491-4D8C-8F29-010E943A3EE7}" destId="{1B78BB1B-BF08-4FC8-8CBC-42D380E57469}" srcOrd="0" destOrd="0" presId="urn:microsoft.com/office/officeart/2005/8/layout/hProcess9"/>
    <dgm:cxn modelId="{4D2F2841-0FDE-4728-9171-EAA01E7FCA31}" type="presParOf" srcId="{0E6A4CCB-F491-4D8C-8F29-010E943A3EE7}" destId="{9D1A807D-6561-449F-9EB7-C7F2C4BECEA4}" srcOrd="1" destOrd="0" presId="urn:microsoft.com/office/officeart/2005/8/layout/hProcess9"/>
    <dgm:cxn modelId="{AC70B994-89B5-4FBF-BD79-C7E75039A124}" type="presParOf" srcId="{9D1A807D-6561-449F-9EB7-C7F2C4BECEA4}" destId="{A7518F3B-2ED7-415E-9D7F-5726C793A72B}" srcOrd="0" destOrd="0" presId="urn:microsoft.com/office/officeart/2005/8/layout/hProcess9"/>
    <dgm:cxn modelId="{56D1B7CB-425A-4233-BFE1-0C63E95A4C83}" type="presParOf" srcId="{9D1A807D-6561-449F-9EB7-C7F2C4BECEA4}" destId="{B643EA98-74A2-48DB-9344-0C8A9DB66C76}" srcOrd="1" destOrd="0" presId="urn:microsoft.com/office/officeart/2005/8/layout/hProcess9"/>
    <dgm:cxn modelId="{CA4329EF-3B0D-439B-9570-ED030F364A4A}" type="presParOf" srcId="{9D1A807D-6561-449F-9EB7-C7F2C4BECEA4}" destId="{99C4C18B-30C4-492B-88A5-45317A718EEC}" srcOrd="2" destOrd="0" presId="urn:microsoft.com/office/officeart/2005/8/layout/hProcess9"/>
    <dgm:cxn modelId="{103E718F-7B86-4BFC-8E0D-964552B5D54F}" type="presParOf" srcId="{9D1A807D-6561-449F-9EB7-C7F2C4BECEA4}" destId="{CE1185F9-C84C-4664-883A-B5DB5B9E0A8A}" srcOrd="3" destOrd="0" presId="urn:microsoft.com/office/officeart/2005/8/layout/hProcess9"/>
    <dgm:cxn modelId="{9DC10665-17B5-40E6-BA98-73356D918A0F}" type="presParOf" srcId="{9D1A807D-6561-449F-9EB7-C7F2C4BECEA4}" destId="{E6EE8285-62CD-441E-AE57-32009395188D}" srcOrd="4" destOrd="0" presId="urn:microsoft.com/office/officeart/2005/8/layout/hProcess9"/>
    <dgm:cxn modelId="{85B6E024-08A2-47D5-B5E6-B58E86A6D7A8}" type="presParOf" srcId="{9D1A807D-6561-449F-9EB7-C7F2C4BECEA4}" destId="{8F719305-195C-48F8-A4AF-D398ED594D51}" srcOrd="5" destOrd="0" presId="urn:microsoft.com/office/officeart/2005/8/layout/hProcess9"/>
    <dgm:cxn modelId="{2A334B14-AF60-4024-A4E1-04216CBBC745}" type="presParOf" srcId="{9D1A807D-6561-449F-9EB7-C7F2C4BECEA4}" destId="{D3926398-92EF-4BEA-B89C-7233812CF659}" srcOrd="6" destOrd="0" presId="urn:microsoft.com/office/officeart/2005/8/layout/hProcess9"/>
    <dgm:cxn modelId="{D3E2861A-76CA-4145-AF50-A1F7FE66AB96}" type="presParOf" srcId="{9D1A807D-6561-449F-9EB7-C7F2C4BECEA4}" destId="{833B25AC-194D-426F-9904-4E4B0C1BC650}" srcOrd="7" destOrd="0" presId="urn:microsoft.com/office/officeart/2005/8/layout/hProcess9"/>
    <dgm:cxn modelId="{857CBA26-FEDD-4F4B-A859-298654D36533}" type="presParOf" srcId="{9D1A807D-6561-449F-9EB7-C7F2C4BECEA4}" destId="{787B99E4-CC81-4FEF-8AE4-DFC6AEA6A659}"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C59CD5-B2D5-4459-93FC-B8E8C2799CF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CY"/>
        </a:p>
      </dgm:t>
    </dgm:pt>
    <dgm:pt modelId="{8F81EE69-2CCA-4A98-A78B-C911437A4FD5}">
      <dgm:prSet phldrT="[Text]"/>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dgm:spPr>
      <dgm:t>
        <a:bodyPr/>
        <a:lstStyle/>
        <a:p>
          <a:r>
            <a:rPr lang="en-US" dirty="0"/>
            <a:t>.</a:t>
          </a:r>
          <a:endParaRPr lang="en-CY" dirty="0"/>
        </a:p>
      </dgm:t>
    </dgm:pt>
    <dgm:pt modelId="{A4965B04-D959-449C-9419-8195DA77D9D2}" type="parTrans" cxnId="{E09ED674-86C9-49B7-A49B-3258E028C52B}">
      <dgm:prSet/>
      <dgm:spPr/>
      <dgm:t>
        <a:bodyPr/>
        <a:lstStyle/>
        <a:p>
          <a:endParaRPr lang="en-CY"/>
        </a:p>
      </dgm:t>
    </dgm:pt>
    <dgm:pt modelId="{8C63778B-5878-4C2B-A19A-52A0FC67EE9F}" type="sibTrans" cxnId="{E09ED674-86C9-49B7-A49B-3258E028C52B}">
      <dgm:prSet/>
      <dgm:spPr/>
      <dgm:t>
        <a:bodyPr/>
        <a:lstStyle/>
        <a:p>
          <a:endParaRPr lang="en-CY"/>
        </a:p>
      </dgm:t>
    </dgm:pt>
    <dgm:pt modelId="{DEAA2A5C-2C42-4F69-9C6C-5FA3FEFF9E8B}">
      <dgm:prSet phldrT="[Text]"/>
      <dgm:spPr>
        <a:noFill/>
      </dgm:spPr>
      <dgm:t>
        <a:bodyPr/>
        <a:lstStyle/>
        <a:p>
          <a:r>
            <a:rPr lang="en-US" dirty="0"/>
            <a:t>.</a:t>
          </a:r>
          <a:endParaRPr lang="en-CY" dirty="0"/>
        </a:p>
      </dgm:t>
    </dgm:pt>
    <dgm:pt modelId="{0B1FAD8F-4852-4CB4-A814-C7C38B6D144E}" type="parTrans" cxnId="{EF3BE00D-FC4C-45E1-84DC-80AEBBFB3044}">
      <dgm:prSet/>
      <dgm:spPr/>
      <dgm:t>
        <a:bodyPr/>
        <a:lstStyle/>
        <a:p>
          <a:endParaRPr lang="en-CY"/>
        </a:p>
      </dgm:t>
    </dgm:pt>
    <dgm:pt modelId="{4828F482-49DA-4168-B5C2-0A8577AE2360}" type="sibTrans" cxnId="{EF3BE00D-FC4C-45E1-84DC-80AEBBFB3044}">
      <dgm:prSet/>
      <dgm:spPr/>
      <dgm:t>
        <a:bodyPr/>
        <a:lstStyle/>
        <a:p>
          <a:endParaRPr lang="en-CY"/>
        </a:p>
      </dgm:t>
    </dgm:pt>
    <dgm:pt modelId="{6FA9D780-2959-4818-8D80-0768EADF53BF}">
      <dgm:prSet phldrT="[Text]" phldr="1"/>
      <dgm:spPr>
        <a:noFill/>
      </dgm:spPr>
      <dgm:t>
        <a:bodyPr/>
        <a:lstStyle/>
        <a:p>
          <a:endParaRPr lang="en-CY" dirty="0"/>
        </a:p>
      </dgm:t>
    </dgm:pt>
    <dgm:pt modelId="{0A13FABC-DE56-401E-9AC5-8806402C0D0A}" type="parTrans" cxnId="{5CDD0C2D-8B40-44AA-ADF9-B667B7D0BF12}">
      <dgm:prSet/>
      <dgm:spPr/>
      <dgm:t>
        <a:bodyPr/>
        <a:lstStyle/>
        <a:p>
          <a:endParaRPr lang="en-CY"/>
        </a:p>
      </dgm:t>
    </dgm:pt>
    <dgm:pt modelId="{D18BDFF0-7968-408F-B838-C74C55EBD791}" type="sibTrans" cxnId="{5CDD0C2D-8B40-44AA-ADF9-B667B7D0BF12}">
      <dgm:prSet/>
      <dgm:spPr/>
      <dgm:t>
        <a:bodyPr/>
        <a:lstStyle/>
        <a:p>
          <a:endParaRPr lang="en-CY"/>
        </a:p>
      </dgm:t>
    </dgm:pt>
    <dgm:pt modelId="{FFD775ED-CB0C-404F-9681-ECC1D2EFFFA7}">
      <dgm:prSet phldrT="[Text]" phldr="1"/>
      <dgm:spPr>
        <a:noFill/>
      </dgm:spPr>
      <dgm:t>
        <a:bodyPr/>
        <a:lstStyle/>
        <a:p>
          <a:endParaRPr lang="en-CY" dirty="0"/>
        </a:p>
      </dgm:t>
    </dgm:pt>
    <dgm:pt modelId="{A399D501-EAD9-4A9B-835C-102654ABE7BA}" type="parTrans" cxnId="{0D6B6959-DB17-4D0B-A509-428CBD10951A}">
      <dgm:prSet/>
      <dgm:spPr/>
      <dgm:t>
        <a:bodyPr/>
        <a:lstStyle/>
        <a:p>
          <a:endParaRPr lang="en-CY"/>
        </a:p>
      </dgm:t>
    </dgm:pt>
    <dgm:pt modelId="{A71EB961-0B47-424A-83A6-12B17DD2A800}" type="sibTrans" cxnId="{0D6B6959-DB17-4D0B-A509-428CBD10951A}">
      <dgm:prSet/>
      <dgm:spPr/>
      <dgm:t>
        <a:bodyPr/>
        <a:lstStyle/>
        <a:p>
          <a:endParaRPr lang="en-CY"/>
        </a:p>
      </dgm:t>
    </dgm:pt>
    <dgm:pt modelId="{122E7BD6-EB7E-4FD4-8AC8-53C756217B10}">
      <dgm:prSet phldrT="[Text]"/>
      <dgm:spPr>
        <a:noFill/>
      </dgm:spPr>
      <dgm:t>
        <a:bodyPr/>
        <a:lstStyle/>
        <a:p>
          <a:endParaRPr lang="en-CY" dirty="0"/>
        </a:p>
      </dgm:t>
    </dgm:pt>
    <dgm:pt modelId="{D6C8FCB1-F116-4103-A822-97D906F4DEA2}" type="parTrans" cxnId="{B6E2486E-C3E5-42FD-860A-C14256F478F5}">
      <dgm:prSet/>
      <dgm:spPr/>
      <dgm:t>
        <a:bodyPr/>
        <a:lstStyle/>
        <a:p>
          <a:endParaRPr lang="en-CY"/>
        </a:p>
      </dgm:t>
    </dgm:pt>
    <dgm:pt modelId="{A30C409A-C98F-4FD0-A862-C72C0D0A3114}" type="sibTrans" cxnId="{B6E2486E-C3E5-42FD-860A-C14256F478F5}">
      <dgm:prSet/>
      <dgm:spPr/>
      <dgm:t>
        <a:bodyPr/>
        <a:lstStyle/>
        <a:p>
          <a:endParaRPr lang="en-CY"/>
        </a:p>
      </dgm:t>
    </dgm:pt>
    <dgm:pt modelId="{E8D7B9E2-96FD-4ACD-BB4C-3970E25F6A21}" type="pres">
      <dgm:prSet presAssocID="{A2C59CD5-B2D5-4459-93FC-B8E8C2799CFD}" presName="hierChild1" presStyleCnt="0">
        <dgm:presLayoutVars>
          <dgm:orgChart val="1"/>
          <dgm:chPref val="1"/>
          <dgm:dir/>
          <dgm:animOne val="branch"/>
          <dgm:animLvl val="lvl"/>
          <dgm:resizeHandles/>
        </dgm:presLayoutVars>
      </dgm:prSet>
      <dgm:spPr/>
    </dgm:pt>
    <dgm:pt modelId="{5BB74A2E-CF37-4B69-9A65-091BD01C41EE}" type="pres">
      <dgm:prSet presAssocID="{8F81EE69-2CCA-4A98-A78B-C911437A4FD5}" presName="hierRoot1" presStyleCnt="0">
        <dgm:presLayoutVars>
          <dgm:hierBranch val="init"/>
        </dgm:presLayoutVars>
      </dgm:prSet>
      <dgm:spPr/>
    </dgm:pt>
    <dgm:pt modelId="{EA484551-5E0E-4C39-874F-137E0A051976}" type="pres">
      <dgm:prSet presAssocID="{8F81EE69-2CCA-4A98-A78B-C911437A4FD5}" presName="rootComposite1" presStyleCnt="0"/>
      <dgm:spPr/>
    </dgm:pt>
    <dgm:pt modelId="{0A154403-483B-4CC7-AA72-AAAB1BD4EB30}" type="pres">
      <dgm:prSet presAssocID="{8F81EE69-2CCA-4A98-A78B-C911437A4FD5}" presName="rootText1" presStyleLbl="node0" presStyleIdx="0" presStyleCnt="1" custScaleX="60599" custScaleY="81808">
        <dgm:presLayoutVars>
          <dgm:chPref val="3"/>
        </dgm:presLayoutVars>
      </dgm:prSet>
      <dgm:spPr/>
    </dgm:pt>
    <dgm:pt modelId="{99B15C68-7DE1-4EAD-ADC2-5838CF73AFF1}" type="pres">
      <dgm:prSet presAssocID="{8F81EE69-2CCA-4A98-A78B-C911437A4FD5}" presName="rootConnector1" presStyleLbl="node1" presStyleIdx="0" presStyleCnt="0"/>
      <dgm:spPr/>
    </dgm:pt>
    <dgm:pt modelId="{324B6127-42F8-4691-AC59-12AD0C2EBF31}" type="pres">
      <dgm:prSet presAssocID="{8F81EE69-2CCA-4A98-A78B-C911437A4FD5}" presName="hierChild2" presStyleCnt="0"/>
      <dgm:spPr/>
    </dgm:pt>
    <dgm:pt modelId="{DE810282-297F-4879-8EF4-1607BF36968F}" type="pres">
      <dgm:prSet presAssocID="{0B1FAD8F-4852-4CB4-A814-C7C38B6D144E}" presName="Name37" presStyleLbl="parChTrans1D2" presStyleIdx="0" presStyleCnt="4"/>
      <dgm:spPr/>
    </dgm:pt>
    <dgm:pt modelId="{513D4C3D-CD76-4755-A6C8-0146EFD64B13}" type="pres">
      <dgm:prSet presAssocID="{DEAA2A5C-2C42-4F69-9C6C-5FA3FEFF9E8B}" presName="hierRoot2" presStyleCnt="0">
        <dgm:presLayoutVars>
          <dgm:hierBranch val="init"/>
        </dgm:presLayoutVars>
      </dgm:prSet>
      <dgm:spPr/>
    </dgm:pt>
    <dgm:pt modelId="{C134A16A-8DEF-4AAA-A9C0-7A0C93729CA4}" type="pres">
      <dgm:prSet presAssocID="{DEAA2A5C-2C42-4F69-9C6C-5FA3FEFF9E8B}" presName="rootComposite" presStyleCnt="0"/>
      <dgm:spPr/>
    </dgm:pt>
    <dgm:pt modelId="{441A7CD5-DBF4-4CC1-8848-211D08FD8D58}" type="pres">
      <dgm:prSet presAssocID="{DEAA2A5C-2C42-4F69-9C6C-5FA3FEFF9E8B}" presName="rootText" presStyleLbl="node2" presStyleIdx="0" presStyleCnt="4">
        <dgm:presLayoutVars>
          <dgm:chPref val="3"/>
        </dgm:presLayoutVars>
      </dgm:prSet>
      <dgm:spPr/>
    </dgm:pt>
    <dgm:pt modelId="{81D58EC0-2451-4C5C-B78A-DCB79E5F6300}" type="pres">
      <dgm:prSet presAssocID="{DEAA2A5C-2C42-4F69-9C6C-5FA3FEFF9E8B}" presName="rootConnector" presStyleLbl="node2" presStyleIdx="0" presStyleCnt="4"/>
      <dgm:spPr/>
    </dgm:pt>
    <dgm:pt modelId="{F83CBB71-43BC-4888-9AEF-FC52070FCA5C}" type="pres">
      <dgm:prSet presAssocID="{DEAA2A5C-2C42-4F69-9C6C-5FA3FEFF9E8B}" presName="hierChild4" presStyleCnt="0"/>
      <dgm:spPr/>
    </dgm:pt>
    <dgm:pt modelId="{9973D662-48B3-4ADA-A60F-52167CBA0615}" type="pres">
      <dgm:prSet presAssocID="{DEAA2A5C-2C42-4F69-9C6C-5FA3FEFF9E8B}" presName="hierChild5" presStyleCnt="0"/>
      <dgm:spPr/>
    </dgm:pt>
    <dgm:pt modelId="{48E2C31B-C362-4205-86CA-D28DF08A4BA5}" type="pres">
      <dgm:prSet presAssocID="{0A13FABC-DE56-401E-9AC5-8806402C0D0A}" presName="Name37" presStyleLbl="parChTrans1D2" presStyleIdx="1" presStyleCnt="4"/>
      <dgm:spPr/>
    </dgm:pt>
    <dgm:pt modelId="{A7D539AB-EA61-476E-BAF3-435A91D7290C}" type="pres">
      <dgm:prSet presAssocID="{6FA9D780-2959-4818-8D80-0768EADF53BF}" presName="hierRoot2" presStyleCnt="0">
        <dgm:presLayoutVars>
          <dgm:hierBranch val="init"/>
        </dgm:presLayoutVars>
      </dgm:prSet>
      <dgm:spPr/>
    </dgm:pt>
    <dgm:pt modelId="{0FDE999F-EB4E-4CBA-9E8C-54DD291F98EC}" type="pres">
      <dgm:prSet presAssocID="{6FA9D780-2959-4818-8D80-0768EADF53BF}" presName="rootComposite" presStyleCnt="0"/>
      <dgm:spPr/>
    </dgm:pt>
    <dgm:pt modelId="{98DD7579-3717-4A9A-AB67-37E44C501884}" type="pres">
      <dgm:prSet presAssocID="{6FA9D780-2959-4818-8D80-0768EADF53BF}" presName="rootText" presStyleLbl="node2" presStyleIdx="1" presStyleCnt="4">
        <dgm:presLayoutVars>
          <dgm:chPref val="3"/>
        </dgm:presLayoutVars>
      </dgm:prSet>
      <dgm:spPr/>
    </dgm:pt>
    <dgm:pt modelId="{E9171C30-14D3-4806-B667-CDDE29CFED40}" type="pres">
      <dgm:prSet presAssocID="{6FA9D780-2959-4818-8D80-0768EADF53BF}" presName="rootConnector" presStyleLbl="node2" presStyleIdx="1" presStyleCnt="4"/>
      <dgm:spPr/>
    </dgm:pt>
    <dgm:pt modelId="{BA6A44A8-9633-4EE0-9FE7-24A42EACEF7F}" type="pres">
      <dgm:prSet presAssocID="{6FA9D780-2959-4818-8D80-0768EADF53BF}" presName="hierChild4" presStyleCnt="0"/>
      <dgm:spPr/>
    </dgm:pt>
    <dgm:pt modelId="{C039D7E9-69B7-4161-80C0-1672D93A628E}" type="pres">
      <dgm:prSet presAssocID="{6FA9D780-2959-4818-8D80-0768EADF53BF}" presName="hierChild5" presStyleCnt="0"/>
      <dgm:spPr/>
    </dgm:pt>
    <dgm:pt modelId="{16917F39-FA85-4136-8970-7B2BCFE38F4E}" type="pres">
      <dgm:prSet presAssocID="{A399D501-EAD9-4A9B-835C-102654ABE7BA}" presName="Name37" presStyleLbl="parChTrans1D2" presStyleIdx="2" presStyleCnt="4"/>
      <dgm:spPr/>
    </dgm:pt>
    <dgm:pt modelId="{43109668-DA34-433B-89C3-F327B9F96415}" type="pres">
      <dgm:prSet presAssocID="{FFD775ED-CB0C-404F-9681-ECC1D2EFFFA7}" presName="hierRoot2" presStyleCnt="0">
        <dgm:presLayoutVars>
          <dgm:hierBranch val="init"/>
        </dgm:presLayoutVars>
      </dgm:prSet>
      <dgm:spPr/>
    </dgm:pt>
    <dgm:pt modelId="{65374FFA-5094-4A2F-A252-43E49091AC13}" type="pres">
      <dgm:prSet presAssocID="{FFD775ED-CB0C-404F-9681-ECC1D2EFFFA7}" presName="rootComposite" presStyleCnt="0"/>
      <dgm:spPr/>
    </dgm:pt>
    <dgm:pt modelId="{B9E9F869-9423-4A4C-82BC-3CFDAEBBF6A0}" type="pres">
      <dgm:prSet presAssocID="{FFD775ED-CB0C-404F-9681-ECC1D2EFFFA7}" presName="rootText" presStyleLbl="node2" presStyleIdx="2" presStyleCnt="4">
        <dgm:presLayoutVars>
          <dgm:chPref val="3"/>
        </dgm:presLayoutVars>
      </dgm:prSet>
      <dgm:spPr/>
    </dgm:pt>
    <dgm:pt modelId="{4B85B851-CF9C-4145-8F82-5D98081A042C}" type="pres">
      <dgm:prSet presAssocID="{FFD775ED-CB0C-404F-9681-ECC1D2EFFFA7}" presName="rootConnector" presStyleLbl="node2" presStyleIdx="2" presStyleCnt="4"/>
      <dgm:spPr/>
    </dgm:pt>
    <dgm:pt modelId="{06A59D36-B777-45C4-ACE9-0E29515B955F}" type="pres">
      <dgm:prSet presAssocID="{FFD775ED-CB0C-404F-9681-ECC1D2EFFFA7}" presName="hierChild4" presStyleCnt="0"/>
      <dgm:spPr/>
    </dgm:pt>
    <dgm:pt modelId="{AC7CC67F-7070-4932-B3C2-8BC68855FF0E}" type="pres">
      <dgm:prSet presAssocID="{FFD775ED-CB0C-404F-9681-ECC1D2EFFFA7}" presName="hierChild5" presStyleCnt="0"/>
      <dgm:spPr/>
    </dgm:pt>
    <dgm:pt modelId="{4343BE1A-9EF1-4959-985E-9A8417C2449C}" type="pres">
      <dgm:prSet presAssocID="{D6C8FCB1-F116-4103-A822-97D906F4DEA2}" presName="Name37" presStyleLbl="parChTrans1D2" presStyleIdx="3" presStyleCnt="4"/>
      <dgm:spPr/>
    </dgm:pt>
    <dgm:pt modelId="{3C7C3D2C-FDA9-4347-AEA7-F16EF111C4C4}" type="pres">
      <dgm:prSet presAssocID="{122E7BD6-EB7E-4FD4-8AC8-53C756217B10}" presName="hierRoot2" presStyleCnt="0">
        <dgm:presLayoutVars>
          <dgm:hierBranch val="init"/>
        </dgm:presLayoutVars>
      </dgm:prSet>
      <dgm:spPr/>
    </dgm:pt>
    <dgm:pt modelId="{76B32BB8-4615-424B-9902-52FC31700B4B}" type="pres">
      <dgm:prSet presAssocID="{122E7BD6-EB7E-4FD4-8AC8-53C756217B10}" presName="rootComposite" presStyleCnt="0"/>
      <dgm:spPr/>
    </dgm:pt>
    <dgm:pt modelId="{6258374D-1083-4D43-A359-F41801F413D1}" type="pres">
      <dgm:prSet presAssocID="{122E7BD6-EB7E-4FD4-8AC8-53C756217B10}" presName="rootText" presStyleLbl="node2" presStyleIdx="3" presStyleCnt="4">
        <dgm:presLayoutVars>
          <dgm:chPref val="3"/>
        </dgm:presLayoutVars>
      </dgm:prSet>
      <dgm:spPr/>
    </dgm:pt>
    <dgm:pt modelId="{91208046-1370-4BA1-8BE1-2E60EDBEE97F}" type="pres">
      <dgm:prSet presAssocID="{122E7BD6-EB7E-4FD4-8AC8-53C756217B10}" presName="rootConnector" presStyleLbl="node2" presStyleIdx="3" presStyleCnt="4"/>
      <dgm:spPr/>
    </dgm:pt>
    <dgm:pt modelId="{4ACA0846-0399-4DA0-8AE5-A7BCF362396E}" type="pres">
      <dgm:prSet presAssocID="{122E7BD6-EB7E-4FD4-8AC8-53C756217B10}" presName="hierChild4" presStyleCnt="0"/>
      <dgm:spPr/>
    </dgm:pt>
    <dgm:pt modelId="{50CE4E69-F15D-41AD-8E18-5FC39CF40272}" type="pres">
      <dgm:prSet presAssocID="{122E7BD6-EB7E-4FD4-8AC8-53C756217B10}" presName="hierChild5" presStyleCnt="0"/>
      <dgm:spPr/>
    </dgm:pt>
    <dgm:pt modelId="{A9873B34-5C2C-44B8-A8E3-A578C63DDEB7}" type="pres">
      <dgm:prSet presAssocID="{8F81EE69-2CCA-4A98-A78B-C911437A4FD5}" presName="hierChild3" presStyleCnt="0"/>
      <dgm:spPr/>
    </dgm:pt>
  </dgm:ptLst>
  <dgm:cxnLst>
    <dgm:cxn modelId="{EF3BE00D-FC4C-45E1-84DC-80AEBBFB3044}" srcId="{8F81EE69-2CCA-4A98-A78B-C911437A4FD5}" destId="{DEAA2A5C-2C42-4F69-9C6C-5FA3FEFF9E8B}" srcOrd="0" destOrd="0" parTransId="{0B1FAD8F-4852-4CB4-A814-C7C38B6D144E}" sibTransId="{4828F482-49DA-4168-B5C2-0A8577AE2360}"/>
    <dgm:cxn modelId="{53E78F11-887B-4E23-B742-DF2CDB9D1DA3}" type="presOf" srcId="{122E7BD6-EB7E-4FD4-8AC8-53C756217B10}" destId="{6258374D-1083-4D43-A359-F41801F413D1}" srcOrd="0" destOrd="0" presId="urn:microsoft.com/office/officeart/2005/8/layout/orgChart1"/>
    <dgm:cxn modelId="{C2767E17-265B-4331-87E3-7E9AB0F5424A}" type="presOf" srcId="{D6C8FCB1-F116-4103-A822-97D906F4DEA2}" destId="{4343BE1A-9EF1-4959-985E-9A8417C2449C}" srcOrd="0" destOrd="0" presId="urn:microsoft.com/office/officeart/2005/8/layout/orgChart1"/>
    <dgm:cxn modelId="{5CDD0C2D-8B40-44AA-ADF9-B667B7D0BF12}" srcId="{8F81EE69-2CCA-4A98-A78B-C911437A4FD5}" destId="{6FA9D780-2959-4818-8D80-0768EADF53BF}" srcOrd="1" destOrd="0" parTransId="{0A13FABC-DE56-401E-9AC5-8806402C0D0A}" sibTransId="{D18BDFF0-7968-408F-B838-C74C55EBD791}"/>
    <dgm:cxn modelId="{7DF57166-8B0E-4970-9AAA-D1CF26198D66}" type="presOf" srcId="{DEAA2A5C-2C42-4F69-9C6C-5FA3FEFF9E8B}" destId="{441A7CD5-DBF4-4CC1-8848-211D08FD8D58}" srcOrd="0" destOrd="0" presId="urn:microsoft.com/office/officeart/2005/8/layout/orgChart1"/>
    <dgm:cxn modelId="{8404CD69-9484-4A16-AFF7-9FCC477D5DEB}" type="presOf" srcId="{6FA9D780-2959-4818-8D80-0768EADF53BF}" destId="{98DD7579-3717-4A9A-AB67-37E44C501884}" srcOrd="0" destOrd="0" presId="urn:microsoft.com/office/officeart/2005/8/layout/orgChart1"/>
    <dgm:cxn modelId="{B6E2486E-C3E5-42FD-860A-C14256F478F5}" srcId="{8F81EE69-2CCA-4A98-A78B-C911437A4FD5}" destId="{122E7BD6-EB7E-4FD4-8AC8-53C756217B10}" srcOrd="3" destOrd="0" parTransId="{D6C8FCB1-F116-4103-A822-97D906F4DEA2}" sibTransId="{A30C409A-C98F-4FD0-A862-C72C0D0A3114}"/>
    <dgm:cxn modelId="{E09ED674-86C9-49B7-A49B-3258E028C52B}" srcId="{A2C59CD5-B2D5-4459-93FC-B8E8C2799CFD}" destId="{8F81EE69-2CCA-4A98-A78B-C911437A4FD5}" srcOrd="0" destOrd="0" parTransId="{A4965B04-D959-449C-9419-8195DA77D9D2}" sibTransId="{8C63778B-5878-4C2B-A19A-52A0FC67EE9F}"/>
    <dgm:cxn modelId="{D09BD757-A6AB-49CB-AD9C-0FBF78DEFB9B}" type="presOf" srcId="{A2C59CD5-B2D5-4459-93FC-B8E8C2799CFD}" destId="{E8D7B9E2-96FD-4ACD-BB4C-3970E25F6A21}" srcOrd="0" destOrd="0" presId="urn:microsoft.com/office/officeart/2005/8/layout/orgChart1"/>
    <dgm:cxn modelId="{0D6B6959-DB17-4D0B-A509-428CBD10951A}" srcId="{8F81EE69-2CCA-4A98-A78B-C911437A4FD5}" destId="{FFD775ED-CB0C-404F-9681-ECC1D2EFFFA7}" srcOrd="2" destOrd="0" parTransId="{A399D501-EAD9-4A9B-835C-102654ABE7BA}" sibTransId="{A71EB961-0B47-424A-83A6-12B17DD2A800}"/>
    <dgm:cxn modelId="{DC17F07A-5E4C-4463-BC73-32733771B246}" type="presOf" srcId="{DEAA2A5C-2C42-4F69-9C6C-5FA3FEFF9E8B}" destId="{81D58EC0-2451-4C5C-B78A-DCB79E5F6300}" srcOrd="1" destOrd="0" presId="urn:microsoft.com/office/officeart/2005/8/layout/orgChart1"/>
    <dgm:cxn modelId="{13FD637D-532E-4F41-A2A6-CBF171C265BE}" type="presOf" srcId="{8F81EE69-2CCA-4A98-A78B-C911437A4FD5}" destId="{99B15C68-7DE1-4EAD-ADC2-5838CF73AFF1}" srcOrd="1" destOrd="0" presId="urn:microsoft.com/office/officeart/2005/8/layout/orgChart1"/>
    <dgm:cxn modelId="{4791C3B8-EBDC-4074-A355-DEE63F416F44}" type="presOf" srcId="{8F81EE69-2CCA-4A98-A78B-C911437A4FD5}" destId="{0A154403-483B-4CC7-AA72-AAAB1BD4EB30}" srcOrd="0" destOrd="0" presId="urn:microsoft.com/office/officeart/2005/8/layout/orgChart1"/>
    <dgm:cxn modelId="{007A52C0-865D-46F0-866C-71520102058C}" type="presOf" srcId="{A399D501-EAD9-4A9B-835C-102654ABE7BA}" destId="{16917F39-FA85-4136-8970-7B2BCFE38F4E}" srcOrd="0" destOrd="0" presId="urn:microsoft.com/office/officeart/2005/8/layout/orgChart1"/>
    <dgm:cxn modelId="{4F4047C7-8CC5-4CCB-8B27-5CBDE4E8CAE7}" type="presOf" srcId="{0A13FABC-DE56-401E-9AC5-8806402C0D0A}" destId="{48E2C31B-C362-4205-86CA-D28DF08A4BA5}" srcOrd="0" destOrd="0" presId="urn:microsoft.com/office/officeart/2005/8/layout/orgChart1"/>
    <dgm:cxn modelId="{ECA66ED0-FF29-4AA6-83E8-DD6A34C8BA45}" type="presOf" srcId="{0B1FAD8F-4852-4CB4-A814-C7C38B6D144E}" destId="{DE810282-297F-4879-8EF4-1607BF36968F}" srcOrd="0" destOrd="0" presId="urn:microsoft.com/office/officeart/2005/8/layout/orgChart1"/>
    <dgm:cxn modelId="{804919DE-7341-498C-BA2E-7A24BEB8D1C9}" type="presOf" srcId="{122E7BD6-EB7E-4FD4-8AC8-53C756217B10}" destId="{91208046-1370-4BA1-8BE1-2E60EDBEE97F}" srcOrd="1" destOrd="0" presId="urn:microsoft.com/office/officeart/2005/8/layout/orgChart1"/>
    <dgm:cxn modelId="{AEB75EDE-8A21-4877-86CF-D1F6328BADDC}" type="presOf" srcId="{FFD775ED-CB0C-404F-9681-ECC1D2EFFFA7}" destId="{4B85B851-CF9C-4145-8F82-5D98081A042C}" srcOrd="1" destOrd="0" presId="urn:microsoft.com/office/officeart/2005/8/layout/orgChart1"/>
    <dgm:cxn modelId="{F2E6E6DF-A776-4854-AF96-DF7FD0D4848A}" type="presOf" srcId="{6FA9D780-2959-4818-8D80-0768EADF53BF}" destId="{E9171C30-14D3-4806-B667-CDDE29CFED40}" srcOrd="1" destOrd="0" presId="urn:microsoft.com/office/officeart/2005/8/layout/orgChart1"/>
    <dgm:cxn modelId="{A869E5F3-17DE-4B07-8C32-CAD79C192E62}" type="presOf" srcId="{FFD775ED-CB0C-404F-9681-ECC1D2EFFFA7}" destId="{B9E9F869-9423-4A4C-82BC-3CFDAEBBF6A0}" srcOrd="0" destOrd="0" presId="urn:microsoft.com/office/officeart/2005/8/layout/orgChart1"/>
    <dgm:cxn modelId="{24D9B3E6-C12A-4A86-AEF5-F750AEF0D4E3}" type="presParOf" srcId="{E8D7B9E2-96FD-4ACD-BB4C-3970E25F6A21}" destId="{5BB74A2E-CF37-4B69-9A65-091BD01C41EE}" srcOrd="0" destOrd="0" presId="urn:microsoft.com/office/officeart/2005/8/layout/orgChart1"/>
    <dgm:cxn modelId="{75BE3EB9-2A31-43EC-A60B-3C1499B342BF}" type="presParOf" srcId="{5BB74A2E-CF37-4B69-9A65-091BD01C41EE}" destId="{EA484551-5E0E-4C39-874F-137E0A051976}" srcOrd="0" destOrd="0" presId="urn:microsoft.com/office/officeart/2005/8/layout/orgChart1"/>
    <dgm:cxn modelId="{E159EB01-940E-4EC7-9001-366949E5F748}" type="presParOf" srcId="{EA484551-5E0E-4C39-874F-137E0A051976}" destId="{0A154403-483B-4CC7-AA72-AAAB1BD4EB30}" srcOrd="0" destOrd="0" presId="urn:microsoft.com/office/officeart/2005/8/layout/orgChart1"/>
    <dgm:cxn modelId="{FF3742C0-BD15-4040-9028-F065F69A8D0E}" type="presParOf" srcId="{EA484551-5E0E-4C39-874F-137E0A051976}" destId="{99B15C68-7DE1-4EAD-ADC2-5838CF73AFF1}" srcOrd="1" destOrd="0" presId="urn:microsoft.com/office/officeart/2005/8/layout/orgChart1"/>
    <dgm:cxn modelId="{1BF118B2-C51D-4CB8-80C4-48AF2C4B2BE5}" type="presParOf" srcId="{5BB74A2E-CF37-4B69-9A65-091BD01C41EE}" destId="{324B6127-42F8-4691-AC59-12AD0C2EBF31}" srcOrd="1" destOrd="0" presId="urn:microsoft.com/office/officeart/2005/8/layout/orgChart1"/>
    <dgm:cxn modelId="{640FF02A-866E-47A4-944E-1FFE8C2229AB}" type="presParOf" srcId="{324B6127-42F8-4691-AC59-12AD0C2EBF31}" destId="{DE810282-297F-4879-8EF4-1607BF36968F}" srcOrd="0" destOrd="0" presId="urn:microsoft.com/office/officeart/2005/8/layout/orgChart1"/>
    <dgm:cxn modelId="{13AFEDF5-0397-44AB-9673-4A65D2DA654C}" type="presParOf" srcId="{324B6127-42F8-4691-AC59-12AD0C2EBF31}" destId="{513D4C3D-CD76-4755-A6C8-0146EFD64B13}" srcOrd="1" destOrd="0" presId="urn:microsoft.com/office/officeart/2005/8/layout/orgChart1"/>
    <dgm:cxn modelId="{55128D35-BAC4-4BE0-8879-6454AE97C066}" type="presParOf" srcId="{513D4C3D-CD76-4755-A6C8-0146EFD64B13}" destId="{C134A16A-8DEF-4AAA-A9C0-7A0C93729CA4}" srcOrd="0" destOrd="0" presId="urn:microsoft.com/office/officeart/2005/8/layout/orgChart1"/>
    <dgm:cxn modelId="{509F7EB5-783F-480A-9E47-77444426CDA1}" type="presParOf" srcId="{C134A16A-8DEF-4AAA-A9C0-7A0C93729CA4}" destId="{441A7CD5-DBF4-4CC1-8848-211D08FD8D58}" srcOrd="0" destOrd="0" presId="urn:microsoft.com/office/officeart/2005/8/layout/orgChart1"/>
    <dgm:cxn modelId="{8242204A-4FB6-4497-BF56-3293CCAE2F61}" type="presParOf" srcId="{C134A16A-8DEF-4AAA-A9C0-7A0C93729CA4}" destId="{81D58EC0-2451-4C5C-B78A-DCB79E5F6300}" srcOrd="1" destOrd="0" presId="urn:microsoft.com/office/officeart/2005/8/layout/orgChart1"/>
    <dgm:cxn modelId="{16BF7F8C-1F1F-4892-863E-122DED5BC2D5}" type="presParOf" srcId="{513D4C3D-CD76-4755-A6C8-0146EFD64B13}" destId="{F83CBB71-43BC-4888-9AEF-FC52070FCA5C}" srcOrd="1" destOrd="0" presId="urn:microsoft.com/office/officeart/2005/8/layout/orgChart1"/>
    <dgm:cxn modelId="{3B25EE1E-7ADD-432E-9A08-98A5F1F7D14E}" type="presParOf" srcId="{513D4C3D-CD76-4755-A6C8-0146EFD64B13}" destId="{9973D662-48B3-4ADA-A60F-52167CBA0615}" srcOrd="2" destOrd="0" presId="urn:microsoft.com/office/officeart/2005/8/layout/orgChart1"/>
    <dgm:cxn modelId="{99231757-F094-48F8-B223-C19802DD648A}" type="presParOf" srcId="{324B6127-42F8-4691-AC59-12AD0C2EBF31}" destId="{48E2C31B-C362-4205-86CA-D28DF08A4BA5}" srcOrd="2" destOrd="0" presId="urn:microsoft.com/office/officeart/2005/8/layout/orgChart1"/>
    <dgm:cxn modelId="{8192E5DA-45E4-4AF9-9505-336E0C945957}" type="presParOf" srcId="{324B6127-42F8-4691-AC59-12AD0C2EBF31}" destId="{A7D539AB-EA61-476E-BAF3-435A91D7290C}" srcOrd="3" destOrd="0" presId="urn:microsoft.com/office/officeart/2005/8/layout/orgChart1"/>
    <dgm:cxn modelId="{FC7A7C20-A6C1-477A-BAE1-6EE925F16CCC}" type="presParOf" srcId="{A7D539AB-EA61-476E-BAF3-435A91D7290C}" destId="{0FDE999F-EB4E-4CBA-9E8C-54DD291F98EC}" srcOrd="0" destOrd="0" presId="urn:microsoft.com/office/officeart/2005/8/layout/orgChart1"/>
    <dgm:cxn modelId="{6BF97680-2AEA-4B76-8FE3-DAAE151BADE4}" type="presParOf" srcId="{0FDE999F-EB4E-4CBA-9E8C-54DD291F98EC}" destId="{98DD7579-3717-4A9A-AB67-37E44C501884}" srcOrd="0" destOrd="0" presId="urn:microsoft.com/office/officeart/2005/8/layout/orgChart1"/>
    <dgm:cxn modelId="{F97A00F2-2839-44AA-A57B-646DF8C0FF2B}" type="presParOf" srcId="{0FDE999F-EB4E-4CBA-9E8C-54DD291F98EC}" destId="{E9171C30-14D3-4806-B667-CDDE29CFED40}" srcOrd="1" destOrd="0" presId="urn:microsoft.com/office/officeart/2005/8/layout/orgChart1"/>
    <dgm:cxn modelId="{7585BF1F-E321-4798-8417-639002B9C67E}" type="presParOf" srcId="{A7D539AB-EA61-476E-BAF3-435A91D7290C}" destId="{BA6A44A8-9633-4EE0-9FE7-24A42EACEF7F}" srcOrd="1" destOrd="0" presId="urn:microsoft.com/office/officeart/2005/8/layout/orgChart1"/>
    <dgm:cxn modelId="{C1FB2ED6-CFD1-41FE-B878-9ACBF5FC9F7D}" type="presParOf" srcId="{A7D539AB-EA61-476E-BAF3-435A91D7290C}" destId="{C039D7E9-69B7-4161-80C0-1672D93A628E}" srcOrd="2" destOrd="0" presId="urn:microsoft.com/office/officeart/2005/8/layout/orgChart1"/>
    <dgm:cxn modelId="{FA54357C-AE42-4085-81DA-AEC3DA18C148}" type="presParOf" srcId="{324B6127-42F8-4691-AC59-12AD0C2EBF31}" destId="{16917F39-FA85-4136-8970-7B2BCFE38F4E}" srcOrd="4" destOrd="0" presId="urn:microsoft.com/office/officeart/2005/8/layout/orgChart1"/>
    <dgm:cxn modelId="{85E7FF89-6D73-40C1-8E43-F76167CEEDF8}" type="presParOf" srcId="{324B6127-42F8-4691-AC59-12AD0C2EBF31}" destId="{43109668-DA34-433B-89C3-F327B9F96415}" srcOrd="5" destOrd="0" presId="urn:microsoft.com/office/officeart/2005/8/layout/orgChart1"/>
    <dgm:cxn modelId="{2F3D6007-9183-4BAF-99A3-F787C04FFF26}" type="presParOf" srcId="{43109668-DA34-433B-89C3-F327B9F96415}" destId="{65374FFA-5094-4A2F-A252-43E49091AC13}" srcOrd="0" destOrd="0" presId="urn:microsoft.com/office/officeart/2005/8/layout/orgChart1"/>
    <dgm:cxn modelId="{6BCD4174-E634-4373-A398-398DAC0910F7}" type="presParOf" srcId="{65374FFA-5094-4A2F-A252-43E49091AC13}" destId="{B9E9F869-9423-4A4C-82BC-3CFDAEBBF6A0}" srcOrd="0" destOrd="0" presId="urn:microsoft.com/office/officeart/2005/8/layout/orgChart1"/>
    <dgm:cxn modelId="{A27A2D7D-5FD4-4485-99D3-70335EB44F5E}" type="presParOf" srcId="{65374FFA-5094-4A2F-A252-43E49091AC13}" destId="{4B85B851-CF9C-4145-8F82-5D98081A042C}" srcOrd="1" destOrd="0" presId="urn:microsoft.com/office/officeart/2005/8/layout/orgChart1"/>
    <dgm:cxn modelId="{A39C720A-A733-4B93-A296-CFFF307B5441}" type="presParOf" srcId="{43109668-DA34-433B-89C3-F327B9F96415}" destId="{06A59D36-B777-45C4-ACE9-0E29515B955F}" srcOrd="1" destOrd="0" presId="urn:microsoft.com/office/officeart/2005/8/layout/orgChart1"/>
    <dgm:cxn modelId="{3BE76CE2-97F2-4592-9633-8480C2FB683F}" type="presParOf" srcId="{43109668-DA34-433B-89C3-F327B9F96415}" destId="{AC7CC67F-7070-4932-B3C2-8BC68855FF0E}" srcOrd="2" destOrd="0" presId="urn:microsoft.com/office/officeart/2005/8/layout/orgChart1"/>
    <dgm:cxn modelId="{AB6E71DB-5576-4A6C-AB14-86D97C54FED4}" type="presParOf" srcId="{324B6127-42F8-4691-AC59-12AD0C2EBF31}" destId="{4343BE1A-9EF1-4959-985E-9A8417C2449C}" srcOrd="6" destOrd="0" presId="urn:microsoft.com/office/officeart/2005/8/layout/orgChart1"/>
    <dgm:cxn modelId="{2FBF40C7-08CD-44F7-83BE-FBF022653AD8}" type="presParOf" srcId="{324B6127-42F8-4691-AC59-12AD0C2EBF31}" destId="{3C7C3D2C-FDA9-4347-AEA7-F16EF111C4C4}" srcOrd="7" destOrd="0" presId="urn:microsoft.com/office/officeart/2005/8/layout/orgChart1"/>
    <dgm:cxn modelId="{C2E1509C-CDB5-4689-A062-47C8A9802FDB}" type="presParOf" srcId="{3C7C3D2C-FDA9-4347-AEA7-F16EF111C4C4}" destId="{76B32BB8-4615-424B-9902-52FC31700B4B}" srcOrd="0" destOrd="0" presId="urn:microsoft.com/office/officeart/2005/8/layout/orgChart1"/>
    <dgm:cxn modelId="{2F848257-BE5B-46BF-9223-3E58C0C3CFA6}" type="presParOf" srcId="{76B32BB8-4615-424B-9902-52FC31700B4B}" destId="{6258374D-1083-4D43-A359-F41801F413D1}" srcOrd="0" destOrd="0" presId="urn:microsoft.com/office/officeart/2005/8/layout/orgChart1"/>
    <dgm:cxn modelId="{3C1224B3-3FBE-41B7-96DF-2F25E05BEF3C}" type="presParOf" srcId="{76B32BB8-4615-424B-9902-52FC31700B4B}" destId="{91208046-1370-4BA1-8BE1-2E60EDBEE97F}" srcOrd="1" destOrd="0" presId="urn:microsoft.com/office/officeart/2005/8/layout/orgChart1"/>
    <dgm:cxn modelId="{0A5D6EBC-E80A-4168-B862-46DC75A1F66D}" type="presParOf" srcId="{3C7C3D2C-FDA9-4347-AEA7-F16EF111C4C4}" destId="{4ACA0846-0399-4DA0-8AE5-A7BCF362396E}" srcOrd="1" destOrd="0" presId="urn:microsoft.com/office/officeart/2005/8/layout/orgChart1"/>
    <dgm:cxn modelId="{1BAB5108-60B3-40D6-8C75-68B8F1B25153}" type="presParOf" srcId="{3C7C3D2C-FDA9-4347-AEA7-F16EF111C4C4}" destId="{50CE4E69-F15D-41AD-8E18-5FC39CF40272}" srcOrd="2" destOrd="0" presId="urn:microsoft.com/office/officeart/2005/8/layout/orgChart1"/>
    <dgm:cxn modelId="{C1922925-4FC8-4910-8294-55D2D4042409}" type="presParOf" srcId="{5BB74A2E-CF37-4B69-9A65-091BD01C41EE}" destId="{A9873B34-5C2C-44B8-A8E3-A578C63DDEB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315E4-5A42-4113-9328-EF4BA3080899}">
      <dsp:nvSpPr>
        <dsp:cNvPr id="0" name=""/>
        <dsp:cNvSpPr/>
      </dsp:nvSpPr>
      <dsp:spPr>
        <a:xfrm>
          <a:off x="4522" y="2886496"/>
          <a:ext cx="1936070" cy="1963104"/>
        </a:xfrm>
        <a:prstGeom prst="roundRect">
          <a:avLst>
            <a:gd name="adj" fmla="val 10000"/>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Step 1: Visualize the framework</a:t>
          </a:r>
          <a:endParaRPr lang="en-CY" sz="2400" kern="1200" dirty="0"/>
        </a:p>
      </dsp:txBody>
      <dsp:txXfrm>
        <a:off x="61228" y="2943202"/>
        <a:ext cx="1822658" cy="1849692"/>
      </dsp:txXfrm>
    </dsp:sp>
    <dsp:sp modelId="{8ACA47C9-4F3C-495B-AB04-099F9D570B2D}">
      <dsp:nvSpPr>
        <dsp:cNvPr id="0" name=""/>
        <dsp:cNvSpPr/>
      </dsp:nvSpPr>
      <dsp:spPr>
        <a:xfrm>
          <a:off x="2134199" y="3627975"/>
          <a:ext cx="410446" cy="480145"/>
        </a:xfrm>
        <a:prstGeom prst="rightArrow">
          <a:avLst>
            <a:gd name="adj1" fmla="val 60000"/>
            <a:gd name="adj2" fmla="val 50000"/>
          </a:avLst>
        </a:prstGeom>
        <a:gradFill rotWithShape="0">
          <a:gsLst>
            <a:gs pos="0">
              <a:schemeClr val="accent5">
                <a:shade val="90000"/>
                <a:hueOff val="0"/>
                <a:satOff val="0"/>
                <a:lumOff val="0"/>
                <a:alphaOff val="0"/>
                <a:satMod val="103000"/>
                <a:lumMod val="102000"/>
                <a:tint val="94000"/>
              </a:schemeClr>
            </a:gs>
            <a:gs pos="50000">
              <a:schemeClr val="accent5">
                <a:shade val="90000"/>
                <a:hueOff val="0"/>
                <a:satOff val="0"/>
                <a:lumOff val="0"/>
                <a:alphaOff val="0"/>
                <a:satMod val="110000"/>
                <a:lumMod val="100000"/>
                <a:shade val="100000"/>
              </a:schemeClr>
            </a:gs>
            <a:gs pos="100000">
              <a:schemeClr val="accent5">
                <a:shade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CY" sz="2000" kern="1200"/>
        </a:p>
      </dsp:txBody>
      <dsp:txXfrm>
        <a:off x="2134199" y="3724004"/>
        <a:ext cx="287312" cy="288087"/>
      </dsp:txXfrm>
    </dsp:sp>
    <dsp:sp modelId="{F0808352-CF18-4EAB-B1DF-DE482AD84988}">
      <dsp:nvSpPr>
        <dsp:cNvPr id="0" name=""/>
        <dsp:cNvSpPr/>
      </dsp:nvSpPr>
      <dsp:spPr>
        <a:xfrm>
          <a:off x="2715020" y="2886496"/>
          <a:ext cx="1936070" cy="1963104"/>
        </a:xfrm>
        <a:prstGeom prst="roundRect">
          <a:avLst>
            <a:gd name="adj" fmla="val 10000"/>
          </a:avLst>
        </a:prstGeom>
        <a:gradFill rotWithShape="0">
          <a:gsLst>
            <a:gs pos="0">
              <a:schemeClr val="accent5">
                <a:shade val="80000"/>
                <a:hueOff val="135632"/>
                <a:satOff val="2588"/>
                <a:lumOff val="11428"/>
                <a:alphaOff val="0"/>
                <a:satMod val="103000"/>
                <a:lumMod val="102000"/>
                <a:tint val="94000"/>
              </a:schemeClr>
            </a:gs>
            <a:gs pos="50000">
              <a:schemeClr val="accent5">
                <a:shade val="80000"/>
                <a:hueOff val="135632"/>
                <a:satOff val="2588"/>
                <a:lumOff val="11428"/>
                <a:alphaOff val="0"/>
                <a:satMod val="110000"/>
                <a:lumMod val="100000"/>
                <a:shade val="100000"/>
              </a:schemeClr>
            </a:gs>
            <a:gs pos="100000">
              <a:schemeClr val="accent5">
                <a:shade val="80000"/>
                <a:hueOff val="135632"/>
                <a:satOff val="2588"/>
                <a:lumOff val="114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Step 2: Develop the tool</a:t>
          </a:r>
          <a:endParaRPr lang="en-CY" sz="2400" kern="1200" dirty="0"/>
        </a:p>
      </dsp:txBody>
      <dsp:txXfrm>
        <a:off x="2771726" y="2943202"/>
        <a:ext cx="1822658" cy="1849692"/>
      </dsp:txXfrm>
    </dsp:sp>
    <dsp:sp modelId="{CA600B8D-A304-416B-8BE4-EABE5E5F397C}">
      <dsp:nvSpPr>
        <dsp:cNvPr id="0" name=""/>
        <dsp:cNvSpPr/>
      </dsp:nvSpPr>
      <dsp:spPr>
        <a:xfrm>
          <a:off x="4844698" y="3627975"/>
          <a:ext cx="410446" cy="480145"/>
        </a:xfrm>
        <a:prstGeom prst="rightArrow">
          <a:avLst>
            <a:gd name="adj1" fmla="val 60000"/>
            <a:gd name="adj2" fmla="val 50000"/>
          </a:avLst>
        </a:prstGeom>
        <a:gradFill rotWithShape="0">
          <a:gsLst>
            <a:gs pos="0">
              <a:schemeClr val="accent5">
                <a:shade val="90000"/>
                <a:hueOff val="271295"/>
                <a:satOff val="-626"/>
                <a:lumOff val="19871"/>
                <a:alphaOff val="0"/>
                <a:satMod val="103000"/>
                <a:lumMod val="102000"/>
                <a:tint val="94000"/>
              </a:schemeClr>
            </a:gs>
            <a:gs pos="50000">
              <a:schemeClr val="accent5">
                <a:shade val="90000"/>
                <a:hueOff val="271295"/>
                <a:satOff val="-626"/>
                <a:lumOff val="19871"/>
                <a:alphaOff val="0"/>
                <a:satMod val="110000"/>
                <a:lumMod val="100000"/>
                <a:shade val="100000"/>
              </a:schemeClr>
            </a:gs>
            <a:gs pos="100000">
              <a:schemeClr val="accent5">
                <a:shade val="90000"/>
                <a:hueOff val="271295"/>
                <a:satOff val="-626"/>
                <a:lumOff val="198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CY" sz="2000" kern="1200"/>
        </a:p>
      </dsp:txBody>
      <dsp:txXfrm>
        <a:off x="4844698" y="3724004"/>
        <a:ext cx="287312" cy="288087"/>
      </dsp:txXfrm>
    </dsp:sp>
    <dsp:sp modelId="{0595B65A-0490-40CC-A832-5E56B822A635}">
      <dsp:nvSpPr>
        <dsp:cNvPr id="0" name=""/>
        <dsp:cNvSpPr/>
      </dsp:nvSpPr>
      <dsp:spPr>
        <a:xfrm>
          <a:off x="5425519" y="2975719"/>
          <a:ext cx="1760081" cy="1784658"/>
        </a:xfrm>
        <a:prstGeom prst="roundRect">
          <a:avLst>
            <a:gd name="adj" fmla="val 10000"/>
          </a:avLst>
        </a:prstGeom>
        <a:solidFill>
          <a:schemeClr val="bg1"/>
        </a:solidFill>
        <a:ln w="190500">
          <a:solidFill>
            <a:schemeClr val="accent1">
              <a:lumMod val="40000"/>
              <a:lumOff val="6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1"/>
              </a:solidFill>
            </a:rPr>
            <a:t>Dig-IT Online Interactive Framework Tool</a:t>
          </a:r>
          <a:endParaRPr lang="en-CY" sz="2400" kern="1200" dirty="0">
            <a:solidFill>
              <a:schemeClr val="accent1"/>
            </a:solidFill>
          </a:endParaRPr>
        </a:p>
      </dsp:txBody>
      <dsp:txXfrm>
        <a:off x="5477070" y="3027270"/>
        <a:ext cx="1656979" cy="16815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7EF8B-2623-4F37-A9B6-0FD7E2958D38}">
      <dsp:nvSpPr>
        <dsp:cNvPr id="0" name=""/>
        <dsp:cNvSpPr/>
      </dsp:nvSpPr>
      <dsp:spPr>
        <a:xfrm>
          <a:off x="7143" y="2068777"/>
          <a:ext cx="2135187" cy="128111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Conceptualize</a:t>
          </a:r>
          <a:endParaRPr lang="en-CY" sz="2500" kern="1200" dirty="0"/>
        </a:p>
      </dsp:txBody>
      <dsp:txXfrm>
        <a:off x="44665" y="2106299"/>
        <a:ext cx="2060143" cy="1206068"/>
      </dsp:txXfrm>
    </dsp:sp>
    <dsp:sp modelId="{7D2E240D-56DA-4EF3-91EC-3A7198B1C52D}">
      <dsp:nvSpPr>
        <dsp:cNvPr id="0" name=""/>
        <dsp:cNvSpPr/>
      </dsp:nvSpPr>
      <dsp:spPr>
        <a:xfrm>
          <a:off x="2355850" y="2444570"/>
          <a:ext cx="452659" cy="529526"/>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CY" sz="2000" kern="1200"/>
        </a:p>
      </dsp:txBody>
      <dsp:txXfrm>
        <a:off x="2355850" y="2550475"/>
        <a:ext cx="316861" cy="317716"/>
      </dsp:txXfrm>
    </dsp:sp>
    <dsp:sp modelId="{B4CFE005-81D2-4004-AF00-9D21499425C7}">
      <dsp:nvSpPr>
        <dsp:cNvPr id="0" name=""/>
        <dsp:cNvSpPr/>
      </dsp:nvSpPr>
      <dsp:spPr>
        <a:xfrm>
          <a:off x="2996406" y="2068777"/>
          <a:ext cx="2135187" cy="128111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Design</a:t>
          </a:r>
          <a:endParaRPr lang="en-CY" sz="2500" kern="1200" dirty="0"/>
        </a:p>
      </dsp:txBody>
      <dsp:txXfrm>
        <a:off x="3033928" y="2106299"/>
        <a:ext cx="2060143" cy="1206068"/>
      </dsp:txXfrm>
    </dsp:sp>
    <dsp:sp modelId="{FE667B26-FA0C-41B3-B90D-E765B2B2A5F5}">
      <dsp:nvSpPr>
        <dsp:cNvPr id="0" name=""/>
        <dsp:cNvSpPr/>
      </dsp:nvSpPr>
      <dsp:spPr>
        <a:xfrm>
          <a:off x="5345112" y="2444570"/>
          <a:ext cx="452659" cy="529526"/>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CY" sz="2000" kern="1200"/>
        </a:p>
      </dsp:txBody>
      <dsp:txXfrm>
        <a:off x="5345112" y="2550475"/>
        <a:ext cx="316861" cy="317716"/>
      </dsp:txXfrm>
    </dsp:sp>
    <dsp:sp modelId="{F5911B70-FE5C-46EA-B468-99A3A9DBFE96}">
      <dsp:nvSpPr>
        <dsp:cNvPr id="0" name=""/>
        <dsp:cNvSpPr/>
      </dsp:nvSpPr>
      <dsp:spPr>
        <a:xfrm>
          <a:off x="5985668" y="2068777"/>
          <a:ext cx="2135187" cy="128111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Feedback</a:t>
          </a:r>
          <a:endParaRPr lang="en-CY" sz="2500" kern="1200" dirty="0"/>
        </a:p>
      </dsp:txBody>
      <dsp:txXfrm>
        <a:off x="6023190" y="2106299"/>
        <a:ext cx="2060143" cy="1206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8BB1B-BF08-4FC8-8CBC-42D380E57469}">
      <dsp:nvSpPr>
        <dsp:cNvPr id="0" name=""/>
        <dsp:cNvSpPr/>
      </dsp:nvSpPr>
      <dsp:spPr>
        <a:xfrm>
          <a:off x="609599" y="0"/>
          <a:ext cx="6908800" cy="3562967"/>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518F3B-2ED7-415E-9D7F-5726C793A72B}">
      <dsp:nvSpPr>
        <dsp:cNvPr id="0" name=""/>
        <dsp:cNvSpPr/>
      </dsp:nvSpPr>
      <dsp:spPr>
        <a:xfrm>
          <a:off x="1269" y="1068890"/>
          <a:ext cx="1559211" cy="1425186"/>
        </a:xfrm>
        <a:prstGeom prst="round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Analysis</a:t>
          </a:r>
          <a:endParaRPr lang="en-CY" sz="1800" kern="1200" dirty="0"/>
        </a:p>
      </dsp:txBody>
      <dsp:txXfrm>
        <a:off x="70841" y="1138462"/>
        <a:ext cx="1420067" cy="1286042"/>
      </dsp:txXfrm>
    </dsp:sp>
    <dsp:sp modelId="{99C4C18B-30C4-492B-88A5-45317A718EEC}">
      <dsp:nvSpPr>
        <dsp:cNvPr id="0" name=""/>
        <dsp:cNvSpPr/>
      </dsp:nvSpPr>
      <dsp:spPr>
        <a:xfrm>
          <a:off x="1642831" y="1068890"/>
          <a:ext cx="1559211" cy="1425186"/>
        </a:xfrm>
        <a:prstGeom prst="roundRect">
          <a:avLst/>
        </a:prstGeom>
        <a:solidFill>
          <a:schemeClr val="accent5">
            <a:shade val="80000"/>
            <a:hueOff val="67816"/>
            <a:satOff val="1294"/>
            <a:lumOff val="57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Design</a:t>
          </a:r>
          <a:endParaRPr lang="en-CY" sz="1800" kern="1200" dirty="0"/>
        </a:p>
      </dsp:txBody>
      <dsp:txXfrm>
        <a:off x="1712403" y="1138462"/>
        <a:ext cx="1420067" cy="1286042"/>
      </dsp:txXfrm>
    </dsp:sp>
    <dsp:sp modelId="{E6EE8285-62CD-441E-AE57-32009395188D}">
      <dsp:nvSpPr>
        <dsp:cNvPr id="0" name=""/>
        <dsp:cNvSpPr/>
      </dsp:nvSpPr>
      <dsp:spPr>
        <a:xfrm>
          <a:off x="3284394" y="1068890"/>
          <a:ext cx="1559211" cy="1425186"/>
        </a:xfrm>
        <a:prstGeom prst="roundRect">
          <a:avLst/>
        </a:prstGeom>
        <a:solidFill>
          <a:schemeClr val="accent5">
            <a:shade val="80000"/>
            <a:hueOff val="135632"/>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Development &amp; Testing</a:t>
          </a:r>
          <a:endParaRPr lang="en-CY" sz="1800" kern="1200" dirty="0"/>
        </a:p>
      </dsp:txBody>
      <dsp:txXfrm>
        <a:off x="3353966" y="1138462"/>
        <a:ext cx="1420067" cy="1286042"/>
      </dsp:txXfrm>
    </dsp:sp>
    <dsp:sp modelId="{D3926398-92EF-4BEA-B89C-7233812CF659}">
      <dsp:nvSpPr>
        <dsp:cNvPr id="0" name=""/>
        <dsp:cNvSpPr/>
      </dsp:nvSpPr>
      <dsp:spPr>
        <a:xfrm>
          <a:off x="4925957" y="1068890"/>
          <a:ext cx="1559211" cy="1425186"/>
        </a:xfrm>
        <a:prstGeom prst="roundRect">
          <a:avLst/>
        </a:prstGeom>
        <a:solidFill>
          <a:schemeClr val="accent5">
            <a:shade val="80000"/>
            <a:hueOff val="203448"/>
            <a:satOff val="3881"/>
            <a:lumOff val="171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Deployment</a:t>
          </a:r>
          <a:endParaRPr lang="en-CY" sz="1800" kern="1200" dirty="0"/>
        </a:p>
      </dsp:txBody>
      <dsp:txXfrm>
        <a:off x="4995529" y="1138462"/>
        <a:ext cx="1420067" cy="1286042"/>
      </dsp:txXfrm>
    </dsp:sp>
    <dsp:sp modelId="{787B99E4-CC81-4FEF-8AE4-DFC6AEA6A659}">
      <dsp:nvSpPr>
        <dsp:cNvPr id="0" name=""/>
        <dsp:cNvSpPr/>
      </dsp:nvSpPr>
      <dsp:spPr>
        <a:xfrm>
          <a:off x="6567519" y="1068890"/>
          <a:ext cx="1559211" cy="1425186"/>
        </a:xfrm>
        <a:prstGeom prst="roundRect">
          <a:avLst/>
        </a:prstGeom>
        <a:solidFill>
          <a:schemeClr val="accent5">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Evaluation</a:t>
          </a:r>
          <a:endParaRPr lang="en-CY" sz="1800" kern="1200" dirty="0"/>
        </a:p>
      </dsp:txBody>
      <dsp:txXfrm>
        <a:off x="6637091" y="1138462"/>
        <a:ext cx="1420067" cy="12860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3BE1A-9EF1-4959-985E-9A8417C2449C}">
      <dsp:nvSpPr>
        <dsp:cNvPr id="0" name=""/>
        <dsp:cNvSpPr/>
      </dsp:nvSpPr>
      <dsp:spPr>
        <a:xfrm>
          <a:off x="4064000" y="2445438"/>
          <a:ext cx="3182949" cy="368275"/>
        </a:xfrm>
        <a:custGeom>
          <a:avLst/>
          <a:gdLst/>
          <a:ahLst/>
          <a:cxnLst/>
          <a:rect l="0" t="0" r="0" b="0"/>
          <a:pathLst>
            <a:path>
              <a:moveTo>
                <a:pt x="0" y="0"/>
              </a:moveTo>
              <a:lnTo>
                <a:pt x="0" y="184137"/>
              </a:lnTo>
              <a:lnTo>
                <a:pt x="3182949" y="184137"/>
              </a:lnTo>
              <a:lnTo>
                <a:pt x="3182949" y="3682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917F39-FA85-4136-8970-7B2BCFE38F4E}">
      <dsp:nvSpPr>
        <dsp:cNvPr id="0" name=""/>
        <dsp:cNvSpPr/>
      </dsp:nvSpPr>
      <dsp:spPr>
        <a:xfrm>
          <a:off x="4064000" y="2445438"/>
          <a:ext cx="1060983" cy="368275"/>
        </a:xfrm>
        <a:custGeom>
          <a:avLst/>
          <a:gdLst/>
          <a:ahLst/>
          <a:cxnLst/>
          <a:rect l="0" t="0" r="0" b="0"/>
          <a:pathLst>
            <a:path>
              <a:moveTo>
                <a:pt x="0" y="0"/>
              </a:moveTo>
              <a:lnTo>
                <a:pt x="0" y="184137"/>
              </a:lnTo>
              <a:lnTo>
                <a:pt x="1060983" y="184137"/>
              </a:lnTo>
              <a:lnTo>
                <a:pt x="1060983" y="3682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E2C31B-C362-4205-86CA-D28DF08A4BA5}">
      <dsp:nvSpPr>
        <dsp:cNvPr id="0" name=""/>
        <dsp:cNvSpPr/>
      </dsp:nvSpPr>
      <dsp:spPr>
        <a:xfrm>
          <a:off x="3003016" y="2445438"/>
          <a:ext cx="1060983" cy="368275"/>
        </a:xfrm>
        <a:custGeom>
          <a:avLst/>
          <a:gdLst/>
          <a:ahLst/>
          <a:cxnLst/>
          <a:rect l="0" t="0" r="0" b="0"/>
          <a:pathLst>
            <a:path>
              <a:moveTo>
                <a:pt x="1060983" y="0"/>
              </a:moveTo>
              <a:lnTo>
                <a:pt x="1060983" y="184137"/>
              </a:lnTo>
              <a:lnTo>
                <a:pt x="0" y="184137"/>
              </a:lnTo>
              <a:lnTo>
                <a:pt x="0" y="3682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810282-297F-4879-8EF4-1607BF36968F}">
      <dsp:nvSpPr>
        <dsp:cNvPr id="0" name=""/>
        <dsp:cNvSpPr/>
      </dsp:nvSpPr>
      <dsp:spPr>
        <a:xfrm>
          <a:off x="881050" y="2445438"/>
          <a:ext cx="3182949" cy="368275"/>
        </a:xfrm>
        <a:custGeom>
          <a:avLst/>
          <a:gdLst/>
          <a:ahLst/>
          <a:cxnLst/>
          <a:rect l="0" t="0" r="0" b="0"/>
          <a:pathLst>
            <a:path>
              <a:moveTo>
                <a:pt x="3182949" y="0"/>
              </a:moveTo>
              <a:lnTo>
                <a:pt x="3182949" y="184137"/>
              </a:lnTo>
              <a:lnTo>
                <a:pt x="0" y="184137"/>
              </a:lnTo>
              <a:lnTo>
                <a:pt x="0" y="3682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154403-483B-4CC7-AA72-AAAB1BD4EB30}">
      <dsp:nvSpPr>
        <dsp:cNvPr id="0" name=""/>
        <dsp:cNvSpPr/>
      </dsp:nvSpPr>
      <dsp:spPr>
        <a:xfrm>
          <a:off x="3532640" y="1728108"/>
          <a:ext cx="1062719" cy="717329"/>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US" sz="4700" kern="1200" dirty="0"/>
            <a:t>.</a:t>
          </a:r>
          <a:endParaRPr lang="en-CY" sz="4700" kern="1200" dirty="0"/>
        </a:p>
      </dsp:txBody>
      <dsp:txXfrm>
        <a:off x="3532640" y="1728108"/>
        <a:ext cx="1062719" cy="717329"/>
      </dsp:txXfrm>
    </dsp:sp>
    <dsp:sp modelId="{441A7CD5-DBF4-4CC1-8848-211D08FD8D58}">
      <dsp:nvSpPr>
        <dsp:cNvPr id="0" name=""/>
        <dsp:cNvSpPr/>
      </dsp:nvSpPr>
      <dsp:spPr>
        <a:xfrm>
          <a:off x="4204" y="2813713"/>
          <a:ext cx="1753691" cy="876845"/>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US" sz="4700" kern="1200" dirty="0"/>
            <a:t>.</a:t>
          </a:r>
          <a:endParaRPr lang="en-CY" sz="4700" kern="1200" dirty="0"/>
        </a:p>
      </dsp:txBody>
      <dsp:txXfrm>
        <a:off x="4204" y="2813713"/>
        <a:ext cx="1753691" cy="876845"/>
      </dsp:txXfrm>
    </dsp:sp>
    <dsp:sp modelId="{98DD7579-3717-4A9A-AB67-37E44C501884}">
      <dsp:nvSpPr>
        <dsp:cNvPr id="0" name=""/>
        <dsp:cNvSpPr/>
      </dsp:nvSpPr>
      <dsp:spPr>
        <a:xfrm>
          <a:off x="2126170" y="2813713"/>
          <a:ext cx="1753691" cy="876845"/>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endParaRPr lang="en-CY" sz="4700" kern="1200" dirty="0"/>
        </a:p>
      </dsp:txBody>
      <dsp:txXfrm>
        <a:off x="2126170" y="2813713"/>
        <a:ext cx="1753691" cy="876845"/>
      </dsp:txXfrm>
    </dsp:sp>
    <dsp:sp modelId="{B9E9F869-9423-4A4C-82BC-3CFDAEBBF6A0}">
      <dsp:nvSpPr>
        <dsp:cNvPr id="0" name=""/>
        <dsp:cNvSpPr/>
      </dsp:nvSpPr>
      <dsp:spPr>
        <a:xfrm>
          <a:off x="4248137" y="2813713"/>
          <a:ext cx="1753691" cy="876845"/>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endParaRPr lang="en-CY" sz="4700" kern="1200" dirty="0"/>
        </a:p>
      </dsp:txBody>
      <dsp:txXfrm>
        <a:off x="4248137" y="2813713"/>
        <a:ext cx="1753691" cy="876845"/>
      </dsp:txXfrm>
    </dsp:sp>
    <dsp:sp modelId="{6258374D-1083-4D43-A359-F41801F413D1}">
      <dsp:nvSpPr>
        <dsp:cNvPr id="0" name=""/>
        <dsp:cNvSpPr/>
      </dsp:nvSpPr>
      <dsp:spPr>
        <a:xfrm>
          <a:off x="6370104" y="2813713"/>
          <a:ext cx="1753691" cy="876845"/>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endParaRPr lang="en-CY" sz="4700" kern="1200" dirty="0"/>
        </a:p>
      </dsp:txBody>
      <dsp:txXfrm>
        <a:off x="6370104" y="2813713"/>
        <a:ext cx="1753691" cy="87684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4B7F72-DA6A-574D-863E-E452C592E347}" type="datetimeFigureOut">
              <a:rPr lang="en-US" smtClean="0"/>
              <a:t>01-Jun-22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D9EB78-F6E6-F044-BDE2-3B02CC8C0985}" type="slidenum">
              <a:rPr lang="en-US" smtClean="0"/>
              <a:t>‹#›</a:t>
            </a:fld>
            <a:endParaRPr lang="en-US"/>
          </a:p>
        </p:txBody>
      </p:sp>
    </p:spTree>
    <p:extLst>
      <p:ext uri="{BB962C8B-B14F-4D97-AF65-F5344CB8AC3E}">
        <p14:creationId xmlns:p14="http://schemas.microsoft.com/office/powerpoint/2010/main" val="1172619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68edcfc9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90513" lvl="1" indent="-290513">
              <a:spcBef>
                <a:spcPct val="20000"/>
              </a:spcBef>
              <a:spcAft>
                <a:spcPts val="600"/>
              </a:spcAft>
              <a:buClr>
                <a:schemeClr val="tx1"/>
              </a:buClr>
              <a:buBlip>
                <a:blip r:embed="rId3"/>
              </a:buBlip>
            </a:pPr>
            <a:r>
              <a:rPr lang="en-CA" dirty="0">
                <a:solidFill>
                  <a:srgbClr val="4A4A4A"/>
                </a:solidFill>
                <a:cs typeface="Arial" charset="0"/>
              </a:rPr>
              <a:t>Some visionaries have criticized traditional education institutions as out dated in their views and practices</a:t>
            </a:r>
          </a:p>
          <a:p>
            <a:pPr marL="290513" lvl="1" indent="-290513">
              <a:spcBef>
                <a:spcPct val="20000"/>
              </a:spcBef>
              <a:spcAft>
                <a:spcPts val="600"/>
              </a:spcAft>
              <a:buClr>
                <a:schemeClr val="tx1"/>
              </a:buClr>
              <a:buFontTx/>
              <a:buBlip>
                <a:blip r:embed="rId3"/>
              </a:buBlip>
            </a:pPr>
            <a:r>
              <a:rPr lang="en-CA" dirty="0">
                <a:solidFill>
                  <a:srgbClr val="4A4A4A"/>
                </a:solidFill>
                <a:cs typeface="Arial" charset="0"/>
              </a:rPr>
              <a:t>Drucker (1997) suggested that the antiquated processes of admissions, registration, and fixed class meeting places and times all indicate that institutions are not responding to the needs of their clients, nor are they taking advantage of universally available access to communication technologies  </a:t>
            </a:r>
          </a:p>
          <a:p>
            <a:endParaRPr lang="en-US" dirty="0">
              <a:latin typeface="Calibri" pitchFamily="34" charset="0"/>
            </a:endParaRPr>
          </a:p>
          <a:p>
            <a:pPr marL="290513" lvl="1" indent="-290513">
              <a:lnSpc>
                <a:spcPct val="100000"/>
              </a:lnSpc>
              <a:spcAft>
                <a:spcPts val="600"/>
              </a:spcAft>
              <a:buClr>
                <a:schemeClr val="tx1"/>
              </a:buClr>
              <a:buFontTx/>
              <a:buBlip>
                <a:blip r:embed="rId3"/>
              </a:buBlip>
              <a:tabLst>
                <a:tab pos="465138" algn="l"/>
              </a:tabLst>
            </a:pPr>
            <a:r>
              <a:rPr lang="en-US" dirty="0"/>
              <a:t>Denial - </a:t>
            </a:r>
            <a:r>
              <a:rPr lang="en-CA" sz="2400" dirty="0">
                <a:latin typeface="Arial" charset="0"/>
                <a:cs typeface="Arial" charset="0"/>
              </a:rPr>
              <a:t>Many educators are not taking advantage of the technologies currently available</a:t>
            </a:r>
            <a:r>
              <a:rPr lang="en-CA" sz="2400" baseline="0" dirty="0">
                <a:latin typeface="Arial" charset="0"/>
                <a:cs typeface="Arial" charset="0"/>
              </a:rPr>
              <a:t> </a:t>
            </a:r>
            <a:r>
              <a:rPr lang="en-CA" sz="2400" dirty="0">
                <a:latin typeface="Arial" charset="0"/>
                <a:cs typeface="Arial" charset="0"/>
              </a:rPr>
              <a:t>MacDonald et al. (2005) coined the phrase “the eLearning Contradiction” to describe the incongruity between the expressed need to integrate technology into teaching and what is currently occurring in the majority of universities </a:t>
            </a:r>
          </a:p>
          <a:p>
            <a:pPr marL="290513" lvl="1" indent="-290513">
              <a:lnSpc>
                <a:spcPct val="100000"/>
              </a:lnSpc>
              <a:spcAft>
                <a:spcPts val="600"/>
              </a:spcAft>
              <a:buClr>
                <a:schemeClr val="tx1"/>
              </a:buClr>
              <a:buFontTx/>
              <a:buBlip>
                <a:blip r:embed="rId3"/>
              </a:buBlip>
              <a:tabLst>
                <a:tab pos="465138" algn="l"/>
              </a:tabLst>
            </a:pPr>
            <a:r>
              <a:rPr lang="en-CA" sz="2400" dirty="0">
                <a:latin typeface="Arial" charset="0"/>
                <a:cs typeface="Arial" charset="0"/>
              </a:rPr>
              <a:t>Bargaining</a:t>
            </a:r>
            <a:r>
              <a:rPr lang="en-CA" sz="2400" baseline="0" dirty="0">
                <a:latin typeface="Arial" charset="0"/>
                <a:cs typeface="Arial" charset="0"/>
              </a:rPr>
              <a:t> </a:t>
            </a:r>
            <a:r>
              <a:rPr lang="en-CA" sz="2400" dirty="0">
                <a:latin typeface="Arial" charset="0"/>
                <a:cs typeface="Arial" charset="0"/>
              </a:rPr>
              <a:t>the benefits and limitations of online learning are well documented in the literature (MacDonald &amp; Gabriel, 1998; MacDonald, </a:t>
            </a:r>
            <a:r>
              <a:rPr lang="en-CA" sz="2400" dirty="0" err="1">
                <a:latin typeface="Arial" charset="0"/>
                <a:cs typeface="Arial" charset="0"/>
              </a:rPr>
              <a:t>Stodel</a:t>
            </a:r>
            <a:r>
              <a:rPr lang="en-CA" sz="2400" dirty="0">
                <a:latin typeface="Arial" charset="0"/>
                <a:cs typeface="Arial" charset="0"/>
              </a:rPr>
              <a:t>, </a:t>
            </a:r>
            <a:r>
              <a:rPr lang="en-CA" sz="2400" dirty="0" err="1">
                <a:latin typeface="Arial" charset="0"/>
                <a:cs typeface="Arial" charset="0"/>
              </a:rPr>
              <a:t>Farres</a:t>
            </a:r>
            <a:r>
              <a:rPr lang="en-CA" sz="2400" dirty="0">
                <a:latin typeface="Arial" charset="0"/>
                <a:cs typeface="Arial" charset="0"/>
              </a:rPr>
              <a:t>, </a:t>
            </a:r>
            <a:r>
              <a:rPr lang="en-CA" sz="2400" dirty="0" err="1">
                <a:latin typeface="Arial" charset="0"/>
                <a:cs typeface="Arial" charset="0"/>
              </a:rPr>
              <a:t>Breithaupt</a:t>
            </a:r>
            <a:r>
              <a:rPr lang="en-CA" sz="2400" dirty="0">
                <a:latin typeface="Arial" charset="0"/>
                <a:cs typeface="Arial" charset="0"/>
              </a:rPr>
              <a:t>, &amp; Gabriel, 2001) </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Supporters of eLearning promote its convenience and flexibility and argue that well designed eLearning can be equal to or superior to face-to-face courses</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They encourage critics to open themselves to new ways of organizing activities and instruction </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Such critics suggest that online learning may be a “poor substitute for classroom teaching” (Beckett). </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Others identify a misfit of technological rhetoric within the realities of educational settings. </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Furthermore, questions have been raised regarding the pedagogical quality that technology provides (</a:t>
            </a:r>
            <a:r>
              <a:rPr lang="en-CA" sz="2400" dirty="0" err="1">
                <a:latin typeface="Arial" charset="0"/>
                <a:cs typeface="Arial" charset="0"/>
              </a:rPr>
              <a:t>Duderstadt</a:t>
            </a:r>
            <a:r>
              <a:rPr lang="en-CA" sz="2400" dirty="0">
                <a:latin typeface="Arial" charset="0"/>
                <a:cs typeface="Arial" charset="0"/>
              </a:rPr>
              <a:t>, 1999; Fox &amp; Herrmann, 2000).</a:t>
            </a:r>
          </a:p>
          <a:p>
            <a:pPr marL="0" marR="0" lvl="1" indent="0" algn="l" defTabSz="914400" rtl="0" eaLnBrk="1" fontAlgn="base" latinLnBrk="0" hangingPunct="1">
              <a:lnSpc>
                <a:spcPct val="100000"/>
              </a:lnSpc>
              <a:spcBef>
                <a:spcPct val="30000"/>
              </a:spcBef>
              <a:spcAft>
                <a:spcPts val="600"/>
              </a:spcAft>
              <a:buClr>
                <a:schemeClr val="tx1"/>
              </a:buClr>
              <a:buSzTx/>
              <a:buFont typeface="Arial"/>
              <a:buNone/>
              <a:tabLst>
                <a:tab pos="465138" algn="l"/>
              </a:tabLst>
              <a:defRPr/>
            </a:pPr>
            <a:r>
              <a:rPr lang="en-CA" sz="2400" dirty="0">
                <a:latin typeface="Arial" charset="0"/>
                <a:cs typeface="Arial" charset="0"/>
              </a:rPr>
              <a:t>Anger - Still more have complained about  a lack of professional development and support for educators to learn and gain confidence with these educational technologies. </a:t>
            </a:r>
          </a:p>
          <a:p>
            <a:pPr marL="290513" lvl="1" indent="-290513" fontAlgn="auto">
              <a:lnSpc>
                <a:spcPct val="140000"/>
              </a:lnSpc>
              <a:spcAft>
                <a:spcPts val="600"/>
              </a:spcAft>
              <a:buClr>
                <a:schemeClr val="tx1"/>
              </a:buClr>
              <a:buFontTx/>
              <a:buBlip>
                <a:blip r:embed="rId3"/>
              </a:buBlip>
              <a:tabLst>
                <a:tab pos="465138" algn="l"/>
              </a:tabLst>
              <a:defRPr/>
            </a:pPr>
            <a:r>
              <a:rPr lang="en-CA" sz="2400" dirty="0"/>
              <a:t>Further, professors may feel that their time is better spent securing research grants and publishing</a:t>
            </a:r>
            <a:endParaRPr lang="en-US" sz="1200" dirty="0"/>
          </a:p>
          <a:p>
            <a:pPr marL="290513" lvl="1" indent="-290513" fontAlgn="auto">
              <a:lnSpc>
                <a:spcPct val="140000"/>
              </a:lnSpc>
              <a:spcAft>
                <a:spcPts val="600"/>
              </a:spcAft>
              <a:buClr>
                <a:schemeClr val="tx1"/>
              </a:buClr>
              <a:buFontTx/>
              <a:buBlip>
                <a:blip r:embed="rId3"/>
              </a:buBlip>
              <a:tabLst>
                <a:tab pos="465138" algn="l"/>
              </a:tabLst>
              <a:defRPr/>
            </a:pPr>
            <a:r>
              <a:rPr lang="en-US" sz="2400" dirty="0"/>
              <a:t>Professors need support in the way of training, time and recognition for their eLearning efforts</a:t>
            </a:r>
            <a:endParaRPr lang="en-CA" sz="1200" dirty="0"/>
          </a:p>
          <a:p>
            <a:pPr marL="290513" lvl="1" indent="-290513" fontAlgn="auto">
              <a:lnSpc>
                <a:spcPct val="140000"/>
              </a:lnSpc>
              <a:spcAft>
                <a:spcPts val="600"/>
              </a:spcAft>
              <a:buClr>
                <a:schemeClr val="tx1"/>
              </a:buClr>
              <a:buFontTx/>
              <a:buBlip>
                <a:blip r:embed="rId3"/>
              </a:buBlip>
              <a:tabLst>
                <a:tab pos="465138" algn="l"/>
              </a:tabLst>
              <a:defRPr/>
            </a:pPr>
            <a:r>
              <a:rPr lang="en-CA" sz="2400" dirty="0"/>
              <a:t>Higher education has been shaped by debate among academics, industry experts, students, and politicians</a:t>
            </a:r>
            <a:endParaRPr lang="en-CA" sz="1050" dirty="0"/>
          </a:p>
          <a:p>
            <a:pPr marL="290513" lvl="1" indent="-290513" fontAlgn="auto">
              <a:lnSpc>
                <a:spcPct val="120000"/>
              </a:lnSpc>
              <a:spcAft>
                <a:spcPts val="600"/>
              </a:spcAft>
              <a:buClr>
                <a:schemeClr val="tx1"/>
              </a:buClr>
              <a:buFontTx/>
              <a:buBlip>
                <a:blip r:embed="rId3"/>
              </a:buBlip>
              <a:tabLst>
                <a:tab pos="465138" algn="l"/>
              </a:tabLst>
              <a:defRPr/>
            </a:pPr>
            <a:r>
              <a:rPr lang="en-CA" sz="2400" dirty="0"/>
              <a:t>It is undeniable that, in recent years, budget restrictions and  changing student enrolments have forced educators to become </a:t>
            </a:r>
          </a:p>
          <a:p>
            <a:pPr marL="290513" lvl="1" indent="-290513" fontAlgn="auto">
              <a:lnSpc>
                <a:spcPct val="120000"/>
              </a:lnSpc>
              <a:spcAft>
                <a:spcPts val="600"/>
              </a:spcAft>
              <a:buClr>
                <a:schemeClr val="tx1"/>
              </a:buClr>
              <a:buFontTx/>
              <a:buNone/>
              <a:tabLst>
                <a:tab pos="465138" algn="l"/>
              </a:tabLst>
              <a:defRPr/>
            </a:pPr>
            <a:r>
              <a:rPr lang="en-CA" sz="2400" dirty="0"/>
              <a:t>     more efficient</a:t>
            </a:r>
          </a:p>
          <a:p>
            <a:pPr marL="290513" lvl="1" indent="-290513">
              <a:lnSpc>
                <a:spcPct val="120000"/>
              </a:lnSpc>
              <a:spcAft>
                <a:spcPts val="600"/>
              </a:spcAft>
              <a:buClr>
                <a:schemeClr val="tx1"/>
              </a:buClr>
              <a:buFontTx/>
              <a:buBlip>
                <a:blip r:embed="rId3"/>
              </a:buBlip>
              <a:tabLst>
                <a:tab pos="465138" algn="l"/>
              </a:tabLst>
            </a:pPr>
            <a:r>
              <a:rPr lang="en-CA" sz="2400" dirty="0">
                <a:latin typeface="Arial" charset="0"/>
                <a:cs typeface="Arial" charset="0"/>
              </a:rPr>
              <a:t>Advocates asserted that effective instruction must be driven by sound pedagogical principals, involve critical thinking, and provide a real community to learners</a:t>
            </a:r>
          </a:p>
          <a:p>
            <a:pPr marL="290513" lvl="1" indent="-290513">
              <a:lnSpc>
                <a:spcPct val="120000"/>
              </a:lnSpc>
              <a:spcAft>
                <a:spcPts val="600"/>
              </a:spcAft>
              <a:buClr>
                <a:schemeClr val="tx1"/>
              </a:buClr>
              <a:buFontTx/>
              <a:buBlip>
                <a:blip r:embed="rId3"/>
              </a:buBlip>
              <a:tabLst>
                <a:tab pos="465138" algn="l"/>
              </a:tabLst>
            </a:pPr>
            <a:r>
              <a:rPr lang="en-US" sz="2400" dirty="0">
                <a:latin typeface="Arial" charset="0"/>
                <a:cs typeface="Arial" charset="0"/>
              </a:rPr>
              <a:t>Although everyone wants quality courses, stakeholders bring different definitions of quality, which impacts the planning process, Benson (2003) </a:t>
            </a:r>
          </a:p>
          <a:p>
            <a:pPr marL="290513" lvl="1" indent="-290513" fontAlgn="auto">
              <a:lnSpc>
                <a:spcPct val="120000"/>
              </a:lnSpc>
              <a:spcAft>
                <a:spcPts val="600"/>
              </a:spcAft>
              <a:buClr>
                <a:schemeClr val="tx1"/>
              </a:buClr>
              <a:buFontTx/>
              <a:buBlip>
                <a:blip r:embed="rId3"/>
              </a:buBlip>
              <a:tabLst>
                <a:tab pos="465138" algn="l"/>
              </a:tabLst>
              <a:defRPr/>
            </a:pPr>
            <a:r>
              <a:rPr lang="en-CA" sz="2400" dirty="0"/>
              <a:t>MacDonald et al. (2005) suggested why professors may prefer to stay with their tried and true methods of teaching</a:t>
            </a:r>
          </a:p>
          <a:p>
            <a:pPr marL="290513" lvl="1" indent="-290513" fontAlgn="auto">
              <a:lnSpc>
                <a:spcPct val="120000"/>
              </a:lnSpc>
              <a:spcAft>
                <a:spcPts val="600"/>
              </a:spcAft>
              <a:buClr>
                <a:schemeClr val="tx1"/>
              </a:buClr>
              <a:buFontTx/>
              <a:buBlip>
                <a:blip r:embed="rId3"/>
              </a:buBlip>
              <a:tabLst>
                <a:tab pos="465138" algn="l"/>
              </a:tabLst>
              <a:defRPr/>
            </a:pPr>
            <a:r>
              <a:rPr lang="en-CA" sz="2400" dirty="0"/>
              <a:t>Little incentive for professors to devote the hours required to design technology-based resources </a:t>
            </a:r>
          </a:p>
          <a:p>
            <a:pPr marL="290513" lvl="1" indent="-290513" fontAlgn="auto">
              <a:lnSpc>
                <a:spcPct val="120000"/>
              </a:lnSpc>
              <a:spcAft>
                <a:spcPts val="600"/>
              </a:spcAft>
              <a:buClr>
                <a:schemeClr val="tx1"/>
              </a:buClr>
              <a:buFontTx/>
              <a:buBlip>
                <a:blip r:embed="rId3"/>
              </a:buBlip>
              <a:tabLst>
                <a:tab pos="465138" algn="l"/>
              </a:tabLst>
              <a:defRPr/>
            </a:pPr>
            <a:r>
              <a:rPr lang="en-CA" sz="2400" dirty="0"/>
              <a:t>Further, professors may feel that their time is better spent securing research grants and publishing. (p. 80)</a:t>
            </a:r>
          </a:p>
          <a:p>
            <a:pPr marL="290513" lvl="1" indent="-290513" fontAlgn="auto">
              <a:lnSpc>
                <a:spcPct val="120000"/>
              </a:lnSpc>
              <a:spcAft>
                <a:spcPts val="600"/>
              </a:spcAft>
              <a:buClr>
                <a:schemeClr val="tx1"/>
              </a:buClr>
              <a:buFontTx/>
              <a:buBlip>
                <a:blip r:embed="rId3"/>
              </a:buBlip>
              <a:tabLst>
                <a:tab pos="465138" algn="l"/>
              </a:tabLst>
              <a:defRPr/>
            </a:pPr>
            <a:r>
              <a:rPr lang="en-CA" sz="2400" dirty="0"/>
              <a:t>Educators may hesitate to turn to eLearning is because they believe that online learning isolates the learner and lacks interactivity </a:t>
            </a:r>
            <a:endParaRPr lang="en-CA" sz="1050" dirty="0"/>
          </a:p>
          <a:p>
            <a:pPr marL="290513" lvl="1" indent="-290513" fontAlgn="auto">
              <a:lnSpc>
                <a:spcPct val="120000"/>
              </a:lnSpc>
              <a:spcAft>
                <a:spcPts val="600"/>
              </a:spcAft>
              <a:buClr>
                <a:schemeClr val="tx1"/>
              </a:buClr>
              <a:buFontTx/>
              <a:buBlip>
                <a:blip r:embed="rId3"/>
              </a:buBlip>
              <a:tabLst>
                <a:tab pos="465138" algn="l"/>
              </a:tabLst>
              <a:defRPr/>
            </a:pPr>
            <a:r>
              <a:rPr lang="en-CA" sz="2400" dirty="0"/>
              <a:t>Along with Lave and Wenger (1991), many would agree that learning is fundamentally a socially situated process that is enhanced when there is a commitment to the collective good and people engage in learning through and with others</a:t>
            </a:r>
            <a:endParaRPr lang="en-CA" sz="1050" dirty="0"/>
          </a:p>
          <a:p>
            <a:pPr marL="290513" lvl="1" indent="-290513" fontAlgn="auto">
              <a:lnSpc>
                <a:spcPct val="120000"/>
              </a:lnSpc>
              <a:spcAft>
                <a:spcPts val="600"/>
              </a:spcAft>
              <a:buClr>
                <a:schemeClr val="tx1"/>
              </a:buClr>
              <a:buFontTx/>
              <a:buBlip>
                <a:blip r:embed="rId3"/>
              </a:buBlip>
              <a:tabLst>
                <a:tab pos="465138" algn="l"/>
              </a:tabLst>
              <a:defRPr/>
            </a:pPr>
            <a:r>
              <a:rPr lang="en-CA" sz="2400" dirty="0"/>
              <a:t>The online environment is not necessarily devoid of such social interactions and research has revealed it is possible to create a community online.</a:t>
            </a:r>
          </a:p>
        </p:txBody>
      </p:sp>
      <p:sp>
        <p:nvSpPr>
          <p:cNvPr id="87" name="Google Shape;87;g768edcfc9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8575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highlight>
                  <a:srgbClr val="FFFF00"/>
                </a:highlight>
                <a:latin typeface="Calibri" panose="020F0502020204030204" pitchFamily="34" charset="0"/>
                <a:ea typeface="Times New Roman" panose="02020603050405020304" pitchFamily="18" charset="0"/>
              </a:rPr>
              <a:t>Notes</a:t>
            </a:r>
            <a:endParaRPr lang="en-CA" sz="1800" dirty="0">
              <a:effectLst/>
              <a:latin typeface="Times New Roman" panose="02020603050405020304" pitchFamily="18" charset="0"/>
              <a:ea typeface="Times New Roman" panose="02020603050405020304" pitchFamily="18" charset="0"/>
            </a:endParaRPr>
          </a:p>
          <a:p>
            <a:r>
              <a:rPr lang="en-US" sz="1800" dirty="0">
                <a:effectLst/>
                <a:highlight>
                  <a:srgbClr val="FFFF00"/>
                </a:highlight>
                <a:latin typeface="Calibri" panose="020F0502020204030204" pitchFamily="34" charset="0"/>
                <a:ea typeface="Times New Roman" panose="02020603050405020304" pitchFamily="18" charset="0"/>
              </a:rPr>
              <a:t>Design team - some with over 20 years’ experience pioneering the design, delivery and evaluation of online learning courses, resources, frameworks and assessment tools,</a:t>
            </a:r>
            <a:endParaRPr lang="en-C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7D9EB78-F6E6-F044-BDE2-3B02CC8C0985}" type="slidenum">
              <a:rPr lang="en-US" smtClean="0"/>
              <a:t>14</a:t>
            </a:fld>
            <a:endParaRPr lang="en-US"/>
          </a:p>
        </p:txBody>
      </p:sp>
    </p:spTree>
    <p:extLst>
      <p:ext uri="{BB962C8B-B14F-4D97-AF65-F5344CB8AC3E}">
        <p14:creationId xmlns:p14="http://schemas.microsoft.com/office/powerpoint/2010/main" val="2390464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2400" dirty="0"/>
          </a:p>
        </p:txBody>
      </p:sp>
      <p:sp>
        <p:nvSpPr>
          <p:cNvPr id="4" name="Slide Number Placeholder 3"/>
          <p:cNvSpPr>
            <a:spLocks noGrp="1"/>
          </p:cNvSpPr>
          <p:nvPr>
            <p:ph type="sldNum" sz="quarter" idx="10"/>
          </p:nvPr>
        </p:nvSpPr>
        <p:spPr/>
        <p:txBody>
          <a:bodyPr/>
          <a:lstStyle/>
          <a:p>
            <a:fld id="{F7D9EB78-F6E6-F044-BDE2-3B02CC8C0985}" type="slidenum">
              <a:rPr lang="en-US" smtClean="0"/>
              <a:t>15</a:t>
            </a:fld>
            <a:endParaRPr lang="en-US"/>
          </a:p>
        </p:txBody>
      </p:sp>
    </p:spTree>
    <p:extLst>
      <p:ext uri="{BB962C8B-B14F-4D97-AF65-F5344CB8AC3E}">
        <p14:creationId xmlns:p14="http://schemas.microsoft.com/office/powerpoint/2010/main" val="2156226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highlight>
                  <a:srgbClr val="FFFF00"/>
                </a:highlight>
                <a:latin typeface="Calibri" panose="020F0502020204030204" pitchFamily="34" charset="0"/>
                <a:ea typeface="Times New Roman" panose="02020603050405020304" pitchFamily="18" charset="0"/>
              </a:rPr>
              <a:t>The first step, which aimed at visualizing the framework in a way that would properly express the theoretical underpinnings of the framework, consisted of several iteration cycles of </a:t>
            </a:r>
            <a:r>
              <a:rPr lang="en-US" sz="1800" dirty="0" err="1">
                <a:effectLst/>
                <a:highlight>
                  <a:srgbClr val="FFFF00"/>
                </a:highlight>
                <a:latin typeface="Calibri" panose="020F0502020204030204" pitchFamily="34" charset="0"/>
                <a:ea typeface="Times New Roman" panose="02020603050405020304" pitchFamily="18" charset="0"/>
              </a:rPr>
              <a:t>conceptualising</a:t>
            </a:r>
            <a:r>
              <a:rPr lang="en-US" sz="1800" dirty="0">
                <a:effectLst/>
                <a:highlight>
                  <a:srgbClr val="FFFF00"/>
                </a:highlight>
                <a:latin typeface="Calibri" panose="020F0502020204030204" pitchFamily="34" charset="0"/>
                <a:ea typeface="Times New Roman" panose="02020603050405020304" pitchFamily="18" charset="0"/>
              </a:rPr>
              <a:t> a visualization, designing it, and collecting feedback (Figure 2).</a:t>
            </a:r>
          </a:p>
          <a:p>
            <a:endParaRPr lang="en-US" sz="1800" dirty="0">
              <a:effectLst/>
              <a:highlight>
                <a:srgbClr val="FFFF00"/>
              </a:highlight>
              <a:latin typeface="Calibri" panose="020F0502020204030204" pitchFamily="34" charset="0"/>
              <a:ea typeface="Times New Roman" panose="02020603050405020304" pitchFamily="18" charset="0"/>
            </a:endParaRPr>
          </a:p>
          <a:p>
            <a:r>
              <a:rPr lang="en-US" sz="1800" dirty="0">
                <a:effectLst/>
                <a:highlight>
                  <a:srgbClr val="FFFF00"/>
                </a:highlight>
                <a:latin typeface="Calibri" panose="020F0502020204030204" pitchFamily="34" charset="0"/>
                <a:ea typeface="Times New Roman" panose="02020603050405020304" pitchFamily="18" charset="0"/>
              </a:rPr>
              <a:t> For the second step, aimed at designing and developing an online interactive tool that depicts the framework, the classic Waterfall (Royce, 1987) Software Engineering Methodology was applied. In this methodology, the activities of development are broken down into sequential steps, with each phase depending on the results of the previous one. Each phase can be revised after feedback (i.e. via discussions with consortium partners and/or evaluations with users) and should be </a:t>
            </a:r>
            <a:r>
              <a:rPr lang="en-US" sz="1800" dirty="0" err="1">
                <a:effectLst/>
                <a:highlight>
                  <a:srgbClr val="FFFF00"/>
                </a:highlight>
                <a:latin typeface="Calibri" panose="020F0502020204030204" pitchFamily="34" charset="0"/>
                <a:ea typeface="Times New Roman" panose="02020603050405020304" pitchFamily="18" charset="0"/>
              </a:rPr>
              <a:t>finalised</a:t>
            </a:r>
            <a:r>
              <a:rPr lang="en-US" sz="1800" dirty="0">
                <a:effectLst/>
                <a:highlight>
                  <a:srgbClr val="FFFF00"/>
                </a:highlight>
                <a:latin typeface="Calibri" panose="020F0502020204030204" pitchFamily="34" charset="0"/>
                <a:ea typeface="Times New Roman" panose="02020603050405020304" pitchFamily="18" charset="0"/>
              </a:rPr>
              <a:t> before proceeding to the next one. </a:t>
            </a:r>
            <a:endParaRPr lang="en-CA" sz="1800" dirty="0">
              <a:effectLst/>
              <a:latin typeface="Times New Roman" panose="02020603050405020304" pitchFamily="18" charset="0"/>
              <a:ea typeface="Times New Roman" panose="02020603050405020304" pitchFamily="18" charset="0"/>
            </a:endParaRPr>
          </a:p>
          <a:p>
            <a:r>
              <a:rPr lang="en-US" sz="1800" dirty="0">
                <a:effectLst/>
                <a:highlight>
                  <a:srgbClr val="FFFF00"/>
                </a:highlight>
                <a:latin typeface="Calibri" panose="020F0502020204030204" pitchFamily="34" charset="0"/>
                <a:ea typeface="Times New Roman" panose="02020603050405020304" pitchFamily="18" charset="0"/>
              </a:rPr>
              <a:t>In total there were five main framework design versions (i.e. </a:t>
            </a:r>
            <a:r>
              <a:rPr lang="en-US" sz="1800" dirty="0" err="1">
                <a:effectLst/>
                <a:highlight>
                  <a:srgbClr val="FFFF00"/>
                </a:highlight>
                <a:latin typeface="Calibri" panose="020F0502020204030204" pitchFamily="34" charset="0"/>
                <a:ea typeface="Times New Roman" panose="02020603050405020304" pitchFamily="18" charset="0"/>
              </a:rPr>
              <a:t>conceptualisations</a:t>
            </a:r>
            <a:r>
              <a:rPr lang="en-US" sz="1800" dirty="0">
                <a:effectLst/>
                <a:highlight>
                  <a:srgbClr val="FFFF00"/>
                </a:highlight>
                <a:latin typeface="Calibri" panose="020F0502020204030204" pitchFamily="34" charset="0"/>
                <a:ea typeface="Times New Roman" panose="02020603050405020304" pitchFamily="18" charset="0"/>
              </a:rPr>
              <a:t>), with each having multiple design variations respectively. </a:t>
            </a:r>
            <a:endParaRPr lang="en-CA" sz="1800" dirty="0">
              <a:effectLst/>
              <a:latin typeface="Times New Roman" panose="02020603050405020304" pitchFamily="18" charset="0"/>
              <a:ea typeface="Times New Roman" panose="02020603050405020304" pitchFamily="18" charset="0"/>
            </a:endParaRPr>
          </a:p>
          <a:p>
            <a:endParaRPr lang="en-C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7D9EB78-F6E6-F044-BDE2-3B02CC8C0985}" type="slidenum">
              <a:rPr lang="en-US" smtClean="0"/>
              <a:t>16</a:t>
            </a:fld>
            <a:endParaRPr lang="en-US"/>
          </a:p>
        </p:txBody>
      </p:sp>
    </p:spTree>
    <p:extLst>
      <p:ext uri="{BB962C8B-B14F-4D97-AF65-F5344CB8AC3E}">
        <p14:creationId xmlns:p14="http://schemas.microsoft.com/office/powerpoint/2010/main" val="4080338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7D9EB78-F6E6-F044-BDE2-3B02CC8C0985}" type="slidenum">
              <a:rPr lang="en-US" smtClean="0"/>
              <a:t>17</a:t>
            </a:fld>
            <a:endParaRPr lang="en-US"/>
          </a:p>
        </p:txBody>
      </p:sp>
    </p:spTree>
    <p:extLst>
      <p:ext uri="{BB962C8B-B14F-4D97-AF65-F5344CB8AC3E}">
        <p14:creationId xmlns:p14="http://schemas.microsoft.com/office/powerpoint/2010/main" val="330419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7D9EB78-F6E6-F044-BDE2-3B02CC8C0985}" type="slidenum">
              <a:rPr lang="en-US" smtClean="0"/>
              <a:t>18</a:t>
            </a:fld>
            <a:endParaRPr lang="en-US"/>
          </a:p>
        </p:txBody>
      </p:sp>
    </p:spTree>
    <p:extLst>
      <p:ext uri="{BB962C8B-B14F-4D97-AF65-F5344CB8AC3E}">
        <p14:creationId xmlns:p14="http://schemas.microsoft.com/office/powerpoint/2010/main" val="2373877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highlight>
                  <a:srgbClr val="FFFF00"/>
                </a:highlight>
                <a:latin typeface="Calibri" panose="020F0502020204030204" pitchFamily="34" charset="0"/>
                <a:ea typeface="Times New Roman" panose="02020603050405020304" pitchFamily="18" charset="0"/>
              </a:rPr>
              <a:t>NOTEs</a:t>
            </a:r>
            <a:endParaRPr lang="en-CA" sz="1800" dirty="0">
              <a:effectLst/>
              <a:latin typeface="Times New Roman" panose="02020603050405020304" pitchFamily="18" charset="0"/>
              <a:ea typeface="Times New Roman" panose="02020603050405020304" pitchFamily="18" charset="0"/>
            </a:endParaRPr>
          </a:p>
          <a:p>
            <a:r>
              <a:rPr lang="en-US" sz="1800" dirty="0">
                <a:effectLst/>
                <a:highlight>
                  <a:srgbClr val="FFFF00"/>
                </a:highlight>
                <a:latin typeface="Calibri" panose="020F0502020204030204" pitchFamily="34" charset="0"/>
                <a:ea typeface="Times New Roman" panose="02020603050405020304" pitchFamily="18" charset="0"/>
              </a:rPr>
              <a:t>requirements were gathered through discussion sessions with the partners. </a:t>
            </a:r>
            <a:endParaRPr lang="en-CA" sz="1800" dirty="0">
              <a:effectLst/>
              <a:latin typeface="Times New Roman" panose="02020603050405020304" pitchFamily="18" charset="0"/>
              <a:ea typeface="Times New Roman" panose="02020603050405020304" pitchFamily="18" charset="0"/>
            </a:endParaRPr>
          </a:p>
          <a:p>
            <a:r>
              <a:rPr lang="en-US" sz="1800" dirty="0">
                <a:effectLst/>
                <a:highlight>
                  <a:srgbClr val="FFFF00"/>
                </a:highlight>
                <a:latin typeface="Calibri" panose="020F0502020204030204" pitchFamily="34" charset="0"/>
                <a:ea typeface="Times New Roman" panose="02020603050405020304" pitchFamily="18" charset="0"/>
              </a:rPr>
              <a:t>envisioned to be interactive, and responsive, </a:t>
            </a:r>
            <a:endParaRPr lang="en-CA" sz="1800" dirty="0">
              <a:effectLst/>
              <a:latin typeface="Times New Roman" panose="02020603050405020304" pitchFamily="18" charset="0"/>
              <a:ea typeface="Times New Roman" panose="02020603050405020304" pitchFamily="18" charset="0"/>
            </a:endParaRPr>
          </a:p>
          <a:p>
            <a:r>
              <a:rPr lang="en-US" sz="1800" dirty="0">
                <a:effectLst/>
                <a:highlight>
                  <a:srgbClr val="FFFF00"/>
                </a:highlight>
                <a:latin typeface="Calibri" panose="020F0502020204030204" pitchFamily="34" charset="0"/>
                <a:ea typeface="Times New Roman" panose="02020603050405020304" pitchFamily="18" charset="0"/>
              </a:rPr>
              <a:t>implemented, on top of a WordPress CMS platform as a plugin, exploiting the HTML </a:t>
            </a:r>
            <a:r>
              <a:rPr lang="en-US" sz="1800" dirty="0" err="1">
                <a:effectLst/>
                <a:highlight>
                  <a:srgbClr val="FFFF00"/>
                </a:highlight>
                <a:latin typeface="Calibri" panose="020F0502020204030204" pitchFamily="34" charset="0"/>
                <a:ea typeface="Times New Roman" panose="02020603050405020304" pitchFamily="18" charset="0"/>
              </a:rPr>
              <a:t>ImageMap</a:t>
            </a:r>
            <a:r>
              <a:rPr lang="en-US" sz="1800" dirty="0">
                <a:effectLst/>
                <a:highlight>
                  <a:srgbClr val="FFFF00"/>
                </a:highlight>
                <a:latin typeface="Calibri" panose="020F0502020204030204" pitchFamily="34" charset="0"/>
                <a:ea typeface="Times New Roman" panose="02020603050405020304" pitchFamily="18" charset="0"/>
              </a:rPr>
              <a:t> feature. </a:t>
            </a:r>
            <a:endParaRPr lang="en-CA" sz="1800" dirty="0">
              <a:effectLst/>
              <a:latin typeface="Times New Roman" panose="02020603050405020304" pitchFamily="18" charset="0"/>
              <a:ea typeface="Times New Roman" panose="02020603050405020304" pitchFamily="18" charset="0"/>
            </a:endParaRPr>
          </a:p>
          <a:p>
            <a:r>
              <a:rPr lang="en-US" sz="1800" dirty="0">
                <a:effectLst/>
                <a:highlight>
                  <a:srgbClr val="FFFF00"/>
                </a:highlight>
                <a:latin typeface="Calibri" panose="020F0502020204030204" pitchFamily="34" charset="0"/>
                <a:ea typeface="Times New Roman" panose="02020603050405020304" pitchFamily="18" charset="0"/>
              </a:rPr>
              <a:t>This feature maps each given set of coordinates on top of an image to programming functionality.</a:t>
            </a:r>
            <a:endParaRPr lang="en-CA" sz="1800" dirty="0">
              <a:effectLst/>
              <a:latin typeface="Times New Roman" panose="02020603050405020304" pitchFamily="18" charset="0"/>
              <a:ea typeface="Times New Roman" panose="02020603050405020304" pitchFamily="18" charset="0"/>
            </a:endParaRPr>
          </a:p>
          <a:p>
            <a:r>
              <a:rPr lang="en-US" sz="1800" dirty="0">
                <a:effectLst/>
                <a:highlight>
                  <a:srgbClr val="FFFF00"/>
                </a:highlight>
                <a:latin typeface="Calibri" panose="020F0502020204030204" pitchFamily="34" charset="0"/>
                <a:ea typeface="Times New Roman" panose="02020603050405020304" pitchFamily="18" charset="0"/>
              </a:rPr>
              <a:t> used web technologies including PHP, JavaScript, HTML and CSS. </a:t>
            </a:r>
            <a:endParaRPr lang="en-CA" sz="1800" dirty="0">
              <a:effectLst/>
              <a:latin typeface="Times New Roman" panose="02020603050405020304" pitchFamily="18" charset="0"/>
              <a:ea typeface="Times New Roman" panose="02020603050405020304" pitchFamily="18" charset="0"/>
            </a:endParaRPr>
          </a:p>
          <a:p>
            <a:r>
              <a:rPr lang="en-US" sz="1800" dirty="0">
                <a:effectLst/>
                <a:highlight>
                  <a:srgbClr val="FFFF00"/>
                </a:highlight>
                <a:latin typeface="Calibri" panose="020F0502020204030204" pitchFamily="34" charset="0"/>
                <a:ea typeface="Times New Roman" panose="02020603050405020304" pitchFamily="18" charset="0"/>
              </a:rPr>
              <a:t>no database was used, as no new data is able to be received or stored from the users </a:t>
            </a:r>
            <a:endParaRPr lang="en-CA" sz="1800" dirty="0">
              <a:effectLst/>
              <a:latin typeface="Times New Roman" panose="02020603050405020304" pitchFamily="18" charset="0"/>
              <a:ea typeface="Times New Roman" panose="02020603050405020304" pitchFamily="18" charset="0"/>
            </a:endParaRPr>
          </a:p>
          <a:p>
            <a:r>
              <a:rPr lang="en-US" sz="1800" dirty="0">
                <a:effectLst/>
                <a:highlight>
                  <a:srgbClr val="FFFF00"/>
                </a:highlight>
                <a:latin typeface="Calibri" panose="020F0502020204030204" pitchFamily="34" charset="0"/>
                <a:ea typeface="Times New Roman" panose="02020603050405020304" pitchFamily="18" charset="0"/>
              </a:rPr>
              <a:t>meant to be permanently defined in the way it is presented in the first version. </a:t>
            </a:r>
            <a:endParaRPr lang="en-CA" sz="1800" dirty="0">
              <a:effectLst/>
              <a:latin typeface="Times New Roman" panose="02020603050405020304" pitchFamily="18" charset="0"/>
              <a:ea typeface="Times New Roman" panose="02020603050405020304" pitchFamily="18" charset="0"/>
            </a:endParaRPr>
          </a:p>
          <a:p>
            <a:r>
              <a:rPr lang="en-US" sz="1800" dirty="0">
                <a:effectLst/>
                <a:highlight>
                  <a:srgbClr val="FFFF00"/>
                </a:highlight>
                <a:latin typeface="Calibri" panose="020F0502020204030204" pitchFamily="34" charset="0"/>
                <a:ea typeface="Times New Roman" panose="02020603050405020304" pitchFamily="18" charset="0"/>
              </a:rPr>
              <a:t>was tested by both the developers’ team and the other partners as plain users, </a:t>
            </a:r>
            <a:endParaRPr lang="en-CA" sz="1800" dirty="0">
              <a:effectLst/>
              <a:latin typeface="Times New Roman" panose="02020603050405020304" pitchFamily="18" charset="0"/>
              <a:ea typeface="Times New Roman" panose="02020603050405020304" pitchFamily="18" charset="0"/>
            </a:endParaRPr>
          </a:p>
          <a:p>
            <a:r>
              <a:rPr lang="en-US" sz="1800" dirty="0">
                <a:effectLst/>
                <a:highlight>
                  <a:srgbClr val="FFFF00"/>
                </a:highlight>
                <a:latin typeface="Calibri" panose="020F0502020204030204" pitchFamily="34" charset="0"/>
                <a:ea typeface="Times New Roman" panose="02020603050405020304" pitchFamily="18" charset="0"/>
              </a:rPr>
              <a:t>feedback was gathered and fixes were applied. </a:t>
            </a:r>
            <a:endParaRPr lang="en-CA" sz="1800" dirty="0">
              <a:effectLst/>
              <a:latin typeface="Times New Roman" panose="02020603050405020304" pitchFamily="18" charset="0"/>
              <a:ea typeface="Times New Roman" panose="02020603050405020304" pitchFamily="18" charset="0"/>
            </a:endParaRPr>
          </a:p>
          <a:p>
            <a:r>
              <a:rPr lang="en-US" sz="1800" dirty="0">
                <a:effectLst/>
                <a:highlight>
                  <a:srgbClr val="FFFF00"/>
                </a:highlight>
                <a:latin typeface="Calibri" panose="020F0502020204030204" pitchFamily="34" charset="0"/>
                <a:ea typeface="Times New Roman" panose="02020603050405020304" pitchFamily="18" charset="0"/>
              </a:rPr>
              <a:t>Then the tool was deployed for open use. </a:t>
            </a:r>
            <a:endParaRPr lang="en-CA" sz="1800" dirty="0">
              <a:effectLst/>
              <a:latin typeface="Times New Roman" panose="02020603050405020304" pitchFamily="18" charset="0"/>
              <a:ea typeface="Times New Roman" panose="02020603050405020304" pitchFamily="18" charset="0"/>
            </a:endParaRPr>
          </a:p>
          <a:p>
            <a:endParaRPr lang="en-C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7D9EB78-F6E6-F044-BDE2-3B02CC8C0985}" type="slidenum">
              <a:rPr lang="en-US" smtClean="0"/>
              <a:t>19</a:t>
            </a:fld>
            <a:endParaRPr lang="en-US"/>
          </a:p>
        </p:txBody>
      </p:sp>
    </p:spTree>
    <p:extLst>
      <p:ext uri="{BB962C8B-B14F-4D97-AF65-F5344CB8AC3E}">
        <p14:creationId xmlns:p14="http://schemas.microsoft.com/office/powerpoint/2010/main" val="2319827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9EB78-F6E6-F044-BDE2-3B02CC8C0985}" type="slidenum">
              <a:rPr lang="en-US" smtClean="0"/>
              <a:t>21</a:t>
            </a:fld>
            <a:endParaRPr lang="en-US"/>
          </a:p>
        </p:txBody>
      </p:sp>
    </p:spTree>
    <p:extLst>
      <p:ext uri="{BB962C8B-B14F-4D97-AF65-F5344CB8AC3E}">
        <p14:creationId xmlns:p14="http://schemas.microsoft.com/office/powerpoint/2010/main" val="4265466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highlight>
                  <a:srgbClr val="FFFF00"/>
                </a:highlight>
                <a:latin typeface="Calibri" panose="020F0502020204030204" pitchFamily="34" charset="0"/>
                <a:ea typeface="Times New Roman" panose="02020603050405020304" pitchFamily="18" charset="0"/>
              </a:rPr>
              <a:t>Temperature Check brief quantitative Likert scale online survey including two quantitative open-ended questions soliciting information on the EU Digital Education Quality Standard Framework variables (Content, Delivery, Support, Structure, Community, and Outcomes). </a:t>
            </a:r>
            <a:endParaRPr lang="en-CA"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highlight>
                  <a:srgbClr val="FFFF00"/>
                </a:highlight>
                <a:latin typeface="Calibri" panose="020F0502020204030204" pitchFamily="34" charset="0"/>
                <a:ea typeface="Times New Roman" panose="02020603050405020304" pitchFamily="18" charset="0"/>
              </a:rPr>
              <a:t>Anonymous temperature; approximately 5 minutes to complete. </a:t>
            </a:r>
            <a:endParaRPr lang="en-CA"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highlight>
                  <a:srgbClr val="FFFF00"/>
                </a:highlight>
                <a:latin typeface="Calibri" panose="020F0502020204030204" pitchFamily="34" charset="0"/>
                <a:ea typeface="Times New Roman" panose="02020603050405020304" pitchFamily="18" charset="0"/>
              </a:rPr>
              <a:t>The purpose is to obtain feedback early in the course so that any minor concerns can be addressed before they become major issues.</a:t>
            </a:r>
            <a:endParaRPr lang="en-CA"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 </a:t>
            </a:r>
            <a:r>
              <a:rPr lang="en-US" sz="1800" dirty="0">
                <a:solidFill>
                  <a:srgbClr val="000000"/>
                </a:solidFill>
                <a:effectLst/>
                <a:highlight>
                  <a:srgbClr val="FFFF00"/>
                </a:highlight>
                <a:latin typeface="Calibri" panose="020F0502020204030204" pitchFamily="34" charset="0"/>
                <a:ea typeface="Times New Roman" panose="02020603050405020304" pitchFamily="18" charset="0"/>
              </a:rPr>
              <a:t>Several edits and changes were made by team members before all were satisfied that the temperature check instrument would be effective at collecting data to inform digital educators regarding learner satisfaction with the course and whether changes are required either immediately or in the next course offering. The temperature check instrument is currently being used and data collected so that eventually it can be validated.</a:t>
            </a:r>
            <a:endParaRPr lang="en-CA" sz="1800" dirty="0">
              <a:effectLst/>
              <a:latin typeface="Times New Roman" panose="02020603050405020304" pitchFamily="18" charset="0"/>
              <a:ea typeface="Times New Roman" panose="02020603050405020304" pitchFamily="18" charset="0"/>
            </a:endParaRPr>
          </a:p>
          <a:p>
            <a:pPr>
              <a:lnSpc>
                <a:spcPct val="200000"/>
              </a:lnSpc>
            </a:pPr>
            <a:r>
              <a:rPr lang="en-US" sz="1800" dirty="0">
                <a:solidFill>
                  <a:srgbClr val="000000"/>
                </a:solidFill>
                <a:effectLst/>
                <a:latin typeface="Calibri" panose="020F0502020204030204" pitchFamily="34"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highlight>
                  <a:srgbClr val="FFFF00"/>
                </a:highlight>
                <a:latin typeface="Calibri" panose="020F0502020204030204" pitchFamily="34" charset="0"/>
                <a:ea typeface="Times New Roman" panose="02020603050405020304" pitchFamily="18" charset="0"/>
              </a:rPr>
              <a:t>brief summative qualitative Likert scale online survey including quantitative open-ended questions also solicits information on the EU Digital Education Quality Standard Framework variables (Content, Delivery, Support, Structure, Community, and Outcomes). </a:t>
            </a:r>
            <a:endParaRPr lang="en-CA"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highlight>
                  <a:srgbClr val="FFFF00"/>
                </a:highlight>
                <a:latin typeface="Calibri" panose="020F0502020204030204" pitchFamily="34" charset="0"/>
                <a:ea typeface="Times New Roman" panose="02020603050405020304" pitchFamily="18" charset="0"/>
              </a:rPr>
              <a:t>anonymous </a:t>
            </a:r>
            <a:endParaRPr lang="en-CA"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highlight>
                  <a:srgbClr val="FFFF00"/>
                </a:highlight>
                <a:latin typeface="Calibri" panose="020F0502020204030204" pitchFamily="34" charset="0"/>
                <a:ea typeface="Times New Roman" panose="02020603050405020304" pitchFamily="18" charset="0"/>
              </a:rPr>
              <a:t>10 minutes to complete. </a:t>
            </a:r>
            <a:endParaRPr lang="en-CA"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highlight>
                  <a:srgbClr val="FFFF00"/>
                </a:highlight>
                <a:latin typeface="Calibri" panose="020F0502020204030204" pitchFamily="34" charset="0"/>
                <a:ea typeface="Times New Roman" panose="02020603050405020304" pitchFamily="18" charset="0"/>
              </a:rPr>
              <a:t>The purpose is to obtain feedback at the end of the course so that any necessary changes and improvements can be made in the next iteration of the course.</a:t>
            </a:r>
            <a:endParaRPr lang="en-CA" sz="1800" dirty="0">
              <a:effectLst/>
              <a:latin typeface="Times New Roman" panose="02020603050405020304" pitchFamily="18"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F7D9EB78-F6E6-F044-BDE2-3B02CC8C0985}" type="slidenum">
              <a:rPr lang="en-US" smtClean="0"/>
              <a:t>22</a:t>
            </a:fld>
            <a:endParaRPr lang="en-US"/>
          </a:p>
        </p:txBody>
      </p:sp>
    </p:spTree>
    <p:extLst>
      <p:ext uri="{BB962C8B-B14F-4D97-AF65-F5344CB8AC3E}">
        <p14:creationId xmlns:p14="http://schemas.microsoft.com/office/powerpoint/2010/main" val="2059723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68edcfc9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g768edcfc9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5686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68edcfc9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g768edcfc9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64718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68edcfc9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90513" lvl="1" indent="-290513">
              <a:spcBef>
                <a:spcPct val="20000"/>
              </a:spcBef>
              <a:spcAft>
                <a:spcPts val="600"/>
              </a:spcAft>
              <a:buClr>
                <a:schemeClr val="tx1"/>
              </a:buClr>
              <a:buBlip>
                <a:blip r:embed="rId3"/>
              </a:buBlip>
            </a:pPr>
            <a:r>
              <a:rPr lang="en-CA" dirty="0">
                <a:solidFill>
                  <a:srgbClr val="4A4A4A"/>
                </a:solidFill>
                <a:cs typeface="Arial" charset="0"/>
              </a:rPr>
              <a:t>Some visionaries have criticized traditional education institutions as out dated in their views and practices</a:t>
            </a:r>
          </a:p>
          <a:p>
            <a:pPr marL="290513" lvl="1" indent="-290513">
              <a:spcBef>
                <a:spcPct val="20000"/>
              </a:spcBef>
              <a:spcAft>
                <a:spcPts val="600"/>
              </a:spcAft>
              <a:buClr>
                <a:schemeClr val="tx1"/>
              </a:buClr>
              <a:buFontTx/>
              <a:buBlip>
                <a:blip r:embed="rId3"/>
              </a:buBlip>
            </a:pPr>
            <a:r>
              <a:rPr lang="en-CA" dirty="0">
                <a:solidFill>
                  <a:srgbClr val="4A4A4A"/>
                </a:solidFill>
                <a:cs typeface="Arial" charset="0"/>
              </a:rPr>
              <a:t>Drucker (1997) suggested that the antiquated processes of admissions, registration, and fixed class meeting places and times all indicate that institutions are not responding to the needs of their clients, nor are they taking advantage of universally available access to communication technologies  </a:t>
            </a:r>
          </a:p>
          <a:p>
            <a:endParaRPr lang="en-US" dirty="0">
              <a:latin typeface="Calibri" pitchFamily="34" charset="0"/>
            </a:endParaRPr>
          </a:p>
          <a:p>
            <a:pPr marL="290513" lvl="1" indent="-290513">
              <a:lnSpc>
                <a:spcPct val="100000"/>
              </a:lnSpc>
              <a:spcAft>
                <a:spcPts val="600"/>
              </a:spcAft>
              <a:buClr>
                <a:schemeClr val="tx1"/>
              </a:buClr>
              <a:buFontTx/>
              <a:buBlip>
                <a:blip r:embed="rId3"/>
              </a:buBlip>
              <a:tabLst>
                <a:tab pos="465138" algn="l"/>
              </a:tabLst>
            </a:pPr>
            <a:r>
              <a:rPr lang="en-US" dirty="0"/>
              <a:t>Denial - </a:t>
            </a:r>
            <a:r>
              <a:rPr lang="en-CA" sz="2400" dirty="0">
                <a:latin typeface="Arial" charset="0"/>
                <a:cs typeface="Arial" charset="0"/>
              </a:rPr>
              <a:t>Many educators are not taking advantage of the technologies currently available</a:t>
            </a:r>
            <a:r>
              <a:rPr lang="en-CA" sz="2400" baseline="0" dirty="0">
                <a:latin typeface="Arial" charset="0"/>
                <a:cs typeface="Arial" charset="0"/>
              </a:rPr>
              <a:t> </a:t>
            </a:r>
            <a:r>
              <a:rPr lang="en-CA" sz="2400" dirty="0">
                <a:latin typeface="Arial" charset="0"/>
                <a:cs typeface="Arial" charset="0"/>
              </a:rPr>
              <a:t>MacDonald et al. (2005) coined the phrase “the eLearning Contradiction” to describe the incongruity between the expressed need to integrate technology into teaching and what is currently occurring in the majority of universities </a:t>
            </a:r>
          </a:p>
          <a:p>
            <a:pPr marL="290513" lvl="1" indent="-290513">
              <a:lnSpc>
                <a:spcPct val="100000"/>
              </a:lnSpc>
              <a:spcAft>
                <a:spcPts val="600"/>
              </a:spcAft>
              <a:buClr>
                <a:schemeClr val="tx1"/>
              </a:buClr>
              <a:buFontTx/>
              <a:buBlip>
                <a:blip r:embed="rId3"/>
              </a:buBlip>
              <a:tabLst>
                <a:tab pos="465138" algn="l"/>
              </a:tabLst>
            </a:pPr>
            <a:r>
              <a:rPr lang="en-CA" sz="2400" dirty="0">
                <a:latin typeface="Arial" charset="0"/>
                <a:cs typeface="Arial" charset="0"/>
              </a:rPr>
              <a:t>Bargaining</a:t>
            </a:r>
            <a:r>
              <a:rPr lang="en-CA" sz="2400" baseline="0" dirty="0">
                <a:latin typeface="Arial" charset="0"/>
                <a:cs typeface="Arial" charset="0"/>
              </a:rPr>
              <a:t> </a:t>
            </a:r>
            <a:r>
              <a:rPr lang="en-CA" sz="2400" dirty="0">
                <a:latin typeface="Arial" charset="0"/>
                <a:cs typeface="Arial" charset="0"/>
              </a:rPr>
              <a:t>the benefits and limitations of online learning are well documented in the literature (MacDonald &amp; Gabriel, 1998; MacDonald, </a:t>
            </a:r>
            <a:r>
              <a:rPr lang="en-CA" sz="2400" dirty="0" err="1">
                <a:latin typeface="Arial" charset="0"/>
                <a:cs typeface="Arial" charset="0"/>
              </a:rPr>
              <a:t>Stodel</a:t>
            </a:r>
            <a:r>
              <a:rPr lang="en-CA" sz="2400" dirty="0">
                <a:latin typeface="Arial" charset="0"/>
                <a:cs typeface="Arial" charset="0"/>
              </a:rPr>
              <a:t>, </a:t>
            </a:r>
            <a:r>
              <a:rPr lang="en-CA" sz="2400" dirty="0" err="1">
                <a:latin typeface="Arial" charset="0"/>
                <a:cs typeface="Arial" charset="0"/>
              </a:rPr>
              <a:t>Farres</a:t>
            </a:r>
            <a:r>
              <a:rPr lang="en-CA" sz="2400" dirty="0">
                <a:latin typeface="Arial" charset="0"/>
                <a:cs typeface="Arial" charset="0"/>
              </a:rPr>
              <a:t>, </a:t>
            </a:r>
            <a:r>
              <a:rPr lang="en-CA" sz="2400" dirty="0" err="1">
                <a:latin typeface="Arial" charset="0"/>
                <a:cs typeface="Arial" charset="0"/>
              </a:rPr>
              <a:t>Breithaupt</a:t>
            </a:r>
            <a:r>
              <a:rPr lang="en-CA" sz="2400" dirty="0">
                <a:latin typeface="Arial" charset="0"/>
                <a:cs typeface="Arial" charset="0"/>
              </a:rPr>
              <a:t>, &amp; Gabriel, 2001) </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Supporters of eLearning promote its convenience and flexibility and argue that well designed eLearning can be equal to or superior to face-to-face courses</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They encourage critics to open themselves to new ways of organizing activities and instruction </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Such critics suggest that online learning may be a “poor substitute for classroom teaching” (Beckett). </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Others identify a misfit of technological rhetoric within the realities of educational settings. </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Furthermore, questions have been raised regarding the pedagogical quality that technology provides (</a:t>
            </a:r>
            <a:r>
              <a:rPr lang="en-CA" sz="2400" dirty="0" err="1">
                <a:latin typeface="Arial" charset="0"/>
                <a:cs typeface="Arial" charset="0"/>
              </a:rPr>
              <a:t>Duderstadt</a:t>
            </a:r>
            <a:r>
              <a:rPr lang="en-CA" sz="2400" dirty="0">
                <a:latin typeface="Arial" charset="0"/>
                <a:cs typeface="Arial" charset="0"/>
              </a:rPr>
              <a:t>, 1999; Fox &amp; Herrmann, 2000).</a:t>
            </a:r>
          </a:p>
          <a:p>
            <a:pPr marL="0" marR="0" lvl="1" indent="0" algn="l" defTabSz="914400" rtl="0" eaLnBrk="1" fontAlgn="base" latinLnBrk="0" hangingPunct="1">
              <a:lnSpc>
                <a:spcPct val="100000"/>
              </a:lnSpc>
              <a:spcBef>
                <a:spcPct val="30000"/>
              </a:spcBef>
              <a:spcAft>
                <a:spcPts val="600"/>
              </a:spcAft>
              <a:buClr>
                <a:schemeClr val="tx1"/>
              </a:buClr>
              <a:buSzTx/>
              <a:buFont typeface="Arial"/>
              <a:buNone/>
              <a:tabLst>
                <a:tab pos="465138" algn="l"/>
              </a:tabLst>
              <a:defRPr/>
            </a:pPr>
            <a:r>
              <a:rPr lang="en-CA" sz="2400" dirty="0">
                <a:latin typeface="Arial" charset="0"/>
                <a:cs typeface="Arial" charset="0"/>
              </a:rPr>
              <a:t>Anger - Still more have complained about  a lack of professional development and support for educators to learn and gain confidence with these educational technologies. </a:t>
            </a:r>
          </a:p>
          <a:p>
            <a:pPr marL="290513" lvl="1" indent="-290513" fontAlgn="auto">
              <a:lnSpc>
                <a:spcPct val="140000"/>
              </a:lnSpc>
              <a:spcAft>
                <a:spcPts val="600"/>
              </a:spcAft>
              <a:buClr>
                <a:schemeClr val="tx1"/>
              </a:buClr>
              <a:buFontTx/>
              <a:buBlip>
                <a:blip r:embed="rId3"/>
              </a:buBlip>
              <a:tabLst>
                <a:tab pos="465138" algn="l"/>
              </a:tabLst>
              <a:defRPr/>
            </a:pPr>
            <a:r>
              <a:rPr lang="en-CA" sz="2400" dirty="0"/>
              <a:t>Further, professors may feel that their time is better spent securing research grants and publishing</a:t>
            </a:r>
            <a:endParaRPr lang="en-US" sz="1200" dirty="0"/>
          </a:p>
          <a:p>
            <a:pPr marL="290513" lvl="1" indent="-290513" fontAlgn="auto">
              <a:lnSpc>
                <a:spcPct val="140000"/>
              </a:lnSpc>
              <a:spcAft>
                <a:spcPts val="600"/>
              </a:spcAft>
              <a:buClr>
                <a:schemeClr val="tx1"/>
              </a:buClr>
              <a:buFontTx/>
              <a:buBlip>
                <a:blip r:embed="rId3"/>
              </a:buBlip>
              <a:tabLst>
                <a:tab pos="465138" algn="l"/>
              </a:tabLst>
              <a:defRPr/>
            </a:pPr>
            <a:r>
              <a:rPr lang="en-US" sz="2400" dirty="0"/>
              <a:t>Professors need support in the way of training, time and recognition for their eLearning efforts</a:t>
            </a:r>
            <a:endParaRPr lang="en-CA" sz="1200" dirty="0"/>
          </a:p>
          <a:p>
            <a:pPr marL="290513" lvl="1" indent="-290513" fontAlgn="auto">
              <a:lnSpc>
                <a:spcPct val="140000"/>
              </a:lnSpc>
              <a:spcAft>
                <a:spcPts val="600"/>
              </a:spcAft>
              <a:buClr>
                <a:schemeClr val="tx1"/>
              </a:buClr>
              <a:buFontTx/>
              <a:buBlip>
                <a:blip r:embed="rId3"/>
              </a:buBlip>
              <a:tabLst>
                <a:tab pos="465138" algn="l"/>
              </a:tabLst>
              <a:defRPr/>
            </a:pPr>
            <a:r>
              <a:rPr lang="en-CA" sz="2400" dirty="0"/>
              <a:t>Higher education has been shaped by debate among academics, industry experts, students, and politicians</a:t>
            </a:r>
            <a:endParaRPr lang="en-CA" sz="1050" dirty="0"/>
          </a:p>
          <a:p>
            <a:pPr marL="290513" lvl="1" indent="-290513" fontAlgn="auto">
              <a:lnSpc>
                <a:spcPct val="120000"/>
              </a:lnSpc>
              <a:spcAft>
                <a:spcPts val="600"/>
              </a:spcAft>
              <a:buClr>
                <a:schemeClr val="tx1"/>
              </a:buClr>
              <a:buFontTx/>
              <a:buBlip>
                <a:blip r:embed="rId3"/>
              </a:buBlip>
              <a:tabLst>
                <a:tab pos="465138" algn="l"/>
              </a:tabLst>
              <a:defRPr/>
            </a:pPr>
            <a:r>
              <a:rPr lang="en-CA" sz="2400" dirty="0"/>
              <a:t>It is undeniable that, in recent years, budget restrictions and  changing student enrolments have forced educators to become </a:t>
            </a:r>
          </a:p>
          <a:p>
            <a:pPr marL="290513" lvl="1" indent="-290513" fontAlgn="auto">
              <a:lnSpc>
                <a:spcPct val="120000"/>
              </a:lnSpc>
              <a:spcAft>
                <a:spcPts val="600"/>
              </a:spcAft>
              <a:buClr>
                <a:schemeClr val="tx1"/>
              </a:buClr>
              <a:buFontTx/>
              <a:buNone/>
              <a:tabLst>
                <a:tab pos="465138" algn="l"/>
              </a:tabLst>
              <a:defRPr/>
            </a:pPr>
            <a:r>
              <a:rPr lang="en-CA" sz="2400" dirty="0"/>
              <a:t>     more efficient</a:t>
            </a:r>
          </a:p>
          <a:p>
            <a:pPr marL="290513" lvl="1" indent="-290513">
              <a:lnSpc>
                <a:spcPct val="120000"/>
              </a:lnSpc>
              <a:spcAft>
                <a:spcPts val="600"/>
              </a:spcAft>
              <a:buClr>
                <a:schemeClr val="tx1"/>
              </a:buClr>
              <a:buFontTx/>
              <a:buBlip>
                <a:blip r:embed="rId3"/>
              </a:buBlip>
              <a:tabLst>
                <a:tab pos="465138" algn="l"/>
              </a:tabLst>
            </a:pPr>
            <a:r>
              <a:rPr lang="en-CA" sz="2400" dirty="0">
                <a:latin typeface="Arial" charset="0"/>
                <a:cs typeface="Arial" charset="0"/>
              </a:rPr>
              <a:t>Advocates asserted that effective instruction must be driven by sound pedagogical principals, involve critical thinking, and provide a real community to learners</a:t>
            </a:r>
          </a:p>
          <a:p>
            <a:pPr marL="290513" lvl="1" indent="-290513">
              <a:lnSpc>
                <a:spcPct val="120000"/>
              </a:lnSpc>
              <a:spcAft>
                <a:spcPts val="600"/>
              </a:spcAft>
              <a:buClr>
                <a:schemeClr val="tx1"/>
              </a:buClr>
              <a:buFontTx/>
              <a:buBlip>
                <a:blip r:embed="rId3"/>
              </a:buBlip>
              <a:tabLst>
                <a:tab pos="465138" algn="l"/>
              </a:tabLst>
            </a:pPr>
            <a:r>
              <a:rPr lang="en-US" sz="2400" dirty="0">
                <a:latin typeface="Arial" charset="0"/>
                <a:cs typeface="Arial" charset="0"/>
              </a:rPr>
              <a:t>Although everyone wants quality courses, stakeholders bring different definitions of quality, which impacts the planning process, Benson (2003) </a:t>
            </a:r>
          </a:p>
          <a:p>
            <a:pPr marL="290513" lvl="1" indent="-290513" fontAlgn="auto">
              <a:lnSpc>
                <a:spcPct val="120000"/>
              </a:lnSpc>
              <a:spcAft>
                <a:spcPts val="600"/>
              </a:spcAft>
              <a:buClr>
                <a:schemeClr val="tx1"/>
              </a:buClr>
              <a:buFontTx/>
              <a:buBlip>
                <a:blip r:embed="rId3"/>
              </a:buBlip>
              <a:tabLst>
                <a:tab pos="465138" algn="l"/>
              </a:tabLst>
              <a:defRPr/>
            </a:pPr>
            <a:r>
              <a:rPr lang="en-CA" sz="2400" dirty="0"/>
              <a:t>MacDonald et al. (2005) suggested why professors may prefer to stay with their tried and true methods of teaching</a:t>
            </a:r>
          </a:p>
          <a:p>
            <a:pPr marL="290513" lvl="1" indent="-290513" fontAlgn="auto">
              <a:lnSpc>
                <a:spcPct val="120000"/>
              </a:lnSpc>
              <a:spcAft>
                <a:spcPts val="600"/>
              </a:spcAft>
              <a:buClr>
                <a:schemeClr val="tx1"/>
              </a:buClr>
              <a:buFontTx/>
              <a:buBlip>
                <a:blip r:embed="rId3"/>
              </a:buBlip>
              <a:tabLst>
                <a:tab pos="465138" algn="l"/>
              </a:tabLst>
              <a:defRPr/>
            </a:pPr>
            <a:r>
              <a:rPr lang="en-CA" sz="2400" dirty="0"/>
              <a:t>Little incentive for professors to devote the hours required to design technology-based resources </a:t>
            </a:r>
          </a:p>
          <a:p>
            <a:pPr marL="290513" lvl="1" indent="-290513" fontAlgn="auto">
              <a:lnSpc>
                <a:spcPct val="120000"/>
              </a:lnSpc>
              <a:spcAft>
                <a:spcPts val="600"/>
              </a:spcAft>
              <a:buClr>
                <a:schemeClr val="tx1"/>
              </a:buClr>
              <a:buFontTx/>
              <a:buBlip>
                <a:blip r:embed="rId3"/>
              </a:buBlip>
              <a:tabLst>
                <a:tab pos="465138" algn="l"/>
              </a:tabLst>
              <a:defRPr/>
            </a:pPr>
            <a:r>
              <a:rPr lang="en-CA" sz="2400" dirty="0"/>
              <a:t>Further, professors may feel that their time is better spent securing research grants and publishing. (p. 80)</a:t>
            </a:r>
          </a:p>
          <a:p>
            <a:pPr marL="290513" lvl="1" indent="-290513" fontAlgn="auto">
              <a:lnSpc>
                <a:spcPct val="120000"/>
              </a:lnSpc>
              <a:spcAft>
                <a:spcPts val="600"/>
              </a:spcAft>
              <a:buClr>
                <a:schemeClr val="tx1"/>
              </a:buClr>
              <a:buFontTx/>
              <a:buBlip>
                <a:blip r:embed="rId3"/>
              </a:buBlip>
              <a:tabLst>
                <a:tab pos="465138" algn="l"/>
              </a:tabLst>
              <a:defRPr/>
            </a:pPr>
            <a:r>
              <a:rPr lang="en-CA" sz="2400" dirty="0"/>
              <a:t>Educators may hesitate to turn to eLearning is because they believe that online learning isolates the learner and lacks interactivity </a:t>
            </a:r>
            <a:endParaRPr lang="en-CA" sz="1050" dirty="0"/>
          </a:p>
          <a:p>
            <a:pPr marL="290513" lvl="1" indent="-290513" fontAlgn="auto">
              <a:lnSpc>
                <a:spcPct val="120000"/>
              </a:lnSpc>
              <a:spcAft>
                <a:spcPts val="600"/>
              </a:spcAft>
              <a:buClr>
                <a:schemeClr val="tx1"/>
              </a:buClr>
              <a:buFontTx/>
              <a:buBlip>
                <a:blip r:embed="rId3"/>
              </a:buBlip>
              <a:tabLst>
                <a:tab pos="465138" algn="l"/>
              </a:tabLst>
              <a:defRPr/>
            </a:pPr>
            <a:r>
              <a:rPr lang="en-CA" sz="2400" dirty="0"/>
              <a:t>Along with Lave and Wenger (1991), many would agree that learning is fundamentally a socially situated process that is enhanced when there is a commitment to the collective good and people engage in learning through and with others</a:t>
            </a:r>
            <a:endParaRPr lang="en-CA" sz="1050" dirty="0"/>
          </a:p>
          <a:p>
            <a:pPr marL="290513" lvl="1" indent="-290513" fontAlgn="auto">
              <a:lnSpc>
                <a:spcPct val="120000"/>
              </a:lnSpc>
              <a:spcAft>
                <a:spcPts val="600"/>
              </a:spcAft>
              <a:buClr>
                <a:schemeClr val="tx1"/>
              </a:buClr>
              <a:buFontTx/>
              <a:buBlip>
                <a:blip r:embed="rId3"/>
              </a:buBlip>
              <a:tabLst>
                <a:tab pos="465138" algn="l"/>
              </a:tabLst>
              <a:defRPr/>
            </a:pPr>
            <a:r>
              <a:rPr lang="en-CA" sz="2400" dirty="0"/>
              <a:t>The online environment is not necessarily devoid of such social interactions and research has revealed it is possible to create a community online.</a:t>
            </a:r>
          </a:p>
        </p:txBody>
      </p:sp>
      <p:sp>
        <p:nvSpPr>
          <p:cNvPr id="87" name="Google Shape;87;g768edcfc9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6142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68edcfc9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90513" lvl="1" indent="-290513">
              <a:spcBef>
                <a:spcPct val="20000"/>
              </a:spcBef>
              <a:spcAft>
                <a:spcPts val="600"/>
              </a:spcAft>
              <a:buClr>
                <a:schemeClr val="tx1"/>
              </a:buClr>
              <a:buBlip>
                <a:blip r:embed="rId3"/>
              </a:buBlip>
            </a:pPr>
            <a:r>
              <a:rPr lang="en-CA" dirty="0">
                <a:solidFill>
                  <a:srgbClr val="4A4A4A"/>
                </a:solidFill>
                <a:cs typeface="Arial" charset="0"/>
              </a:rPr>
              <a:t>Some visionaries have criticized traditional education institutions as out dated in their views and practices</a:t>
            </a:r>
          </a:p>
          <a:p>
            <a:pPr marL="290513" lvl="1" indent="-290513">
              <a:spcBef>
                <a:spcPct val="20000"/>
              </a:spcBef>
              <a:spcAft>
                <a:spcPts val="600"/>
              </a:spcAft>
              <a:buClr>
                <a:schemeClr val="tx1"/>
              </a:buClr>
              <a:buFontTx/>
              <a:buBlip>
                <a:blip r:embed="rId3"/>
              </a:buBlip>
            </a:pPr>
            <a:r>
              <a:rPr lang="en-CA" dirty="0">
                <a:solidFill>
                  <a:srgbClr val="4A4A4A"/>
                </a:solidFill>
                <a:cs typeface="Arial" charset="0"/>
              </a:rPr>
              <a:t>Drucker (1997) suggested that the antiquated processes of admissions, registration, and fixed class meeting places and times all indicate that institutions are not responding to the needs of their clients, nor are they taking advantage of universally available access to communication technologies  </a:t>
            </a:r>
          </a:p>
          <a:p>
            <a:endParaRPr lang="en-US" dirty="0">
              <a:latin typeface="Calibri" pitchFamily="34" charset="0"/>
            </a:endParaRPr>
          </a:p>
          <a:p>
            <a:pPr marL="290513" lvl="1" indent="-290513">
              <a:lnSpc>
                <a:spcPct val="100000"/>
              </a:lnSpc>
              <a:spcAft>
                <a:spcPts val="600"/>
              </a:spcAft>
              <a:buClr>
                <a:schemeClr val="tx1"/>
              </a:buClr>
              <a:buFontTx/>
              <a:buBlip>
                <a:blip r:embed="rId3"/>
              </a:buBlip>
              <a:tabLst>
                <a:tab pos="465138" algn="l"/>
              </a:tabLst>
            </a:pPr>
            <a:r>
              <a:rPr lang="en-US" dirty="0"/>
              <a:t>Denial - </a:t>
            </a:r>
            <a:r>
              <a:rPr lang="en-CA" sz="2400" dirty="0">
                <a:latin typeface="Arial" charset="0"/>
                <a:cs typeface="Arial" charset="0"/>
              </a:rPr>
              <a:t>Many educators are not taking advantage of the technologies currently available</a:t>
            </a:r>
            <a:r>
              <a:rPr lang="en-CA" sz="2400" baseline="0" dirty="0">
                <a:latin typeface="Arial" charset="0"/>
                <a:cs typeface="Arial" charset="0"/>
              </a:rPr>
              <a:t> </a:t>
            </a:r>
            <a:r>
              <a:rPr lang="en-CA" sz="2400" dirty="0">
                <a:latin typeface="Arial" charset="0"/>
                <a:cs typeface="Arial" charset="0"/>
              </a:rPr>
              <a:t>MacDonald et al. (2005) coined the phrase “the eLearning Contradiction” to describe the incongruity between the expressed need to integrate technology into teaching and what is currently occurring in the majority of universities </a:t>
            </a:r>
          </a:p>
          <a:p>
            <a:pPr marL="290513" lvl="1" indent="-290513">
              <a:lnSpc>
                <a:spcPct val="100000"/>
              </a:lnSpc>
              <a:spcAft>
                <a:spcPts val="600"/>
              </a:spcAft>
              <a:buClr>
                <a:schemeClr val="tx1"/>
              </a:buClr>
              <a:buFontTx/>
              <a:buBlip>
                <a:blip r:embed="rId3"/>
              </a:buBlip>
              <a:tabLst>
                <a:tab pos="465138" algn="l"/>
              </a:tabLst>
            </a:pPr>
            <a:r>
              <a:rPr lang="en-CA" sz="2400" dirty="0">
                <a:latin typeface="Arial" charset="0"/>
                <a:cs typeface="Arial" charset="0"/>
              </a:rPr>
              <a:t>Bargaining</a:t>
            </a:r>
            <a:r>
              <a:rPr lang="en-CA" sz="2400" baseline="0" dirty="0">
                <a:latin typeface="Arial" charset="0"/>
                <a:cs typeface="Arial" charset="0"/>
              </a:rPr>
              <a:t> </a:t>
            </a:r>
            <a:r>
              <a:rPr lang="en-CA" sz="2400" dirty="0">
                <a:latin typeface="Arial" charset="0"/>
                <a:cs typeface="Arial" charset="0"/>
              </a:rPr>
              <a:t>the benefits and limitations of online learning are well documented in the literature (MacDonald &amp; Gabriel, 1998; MacDonald, </a:t>
            </a:r>
            <a:r>
              <a:rPr lang="en-CA" sz="2400" dirty="0" err="1">
                <a:latin typeface="Arial" charset="0"/>
                <a:cs typeface="Arial" charset="0"/>
              </a:rPr>
              <a:t>Stodel</a:t>
            </a:r>
            <a:r>
              <a:rPr lang="en-CA" sz="2400" dirty="0">
                <a:latin typeface="Arial" charset="0"/>
                <a:cs typeface="Arial" charset="0"/>
              </a:rPr>
              <a:t>, </a:t>
            </a:r>
            <a:r>
              <a:rPr lang="en-CA" sz="2400" dirty="0" err="1">
                <a:latin typeface="Arial" charset="0"/>
                <a:cs typeface="Arial" charset="0"/>
              </a:rPr>
              <a:t>Farres</a:t>
            </a:r>
            <a:r>
              <a:rPr lang="en-CA" sz="2400" dirty="0">
                <a:latin typeface="Arial" charset="0"/>
                <a:cs typeface="Arial" charset="0"/>
              </a:rPr>
              <a:t>, </a:t>
            </a:r>
            <a:r>
              <a:rPr lang="en-CA" sz="2400" dirty="0" err="1">
                <a:latin typeface="Arial" charset="0"/>
                <a:cs typeface="Arial" charset="0"/>
              </a:rPr>
              <a:t>Breithaupt</a:t>
            </a:r>
            <a:r>
              <a:rPr lang="en-CA" sz="2400" dirty="0">
                <a:latin typeface="Arial" charset="0"/>
                <a:cs typeface="Arial" charset="0"/>
              </a:rPr>
              <a:t>, &amp; Gabriel, 2001) </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Supporters of eLearning promote its convenience and flexibility and argue that well designed eLearning can be equal to or superior to face-to-face courses</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They encourage critics to open themselves to new ways of organizing activities and instruction </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Such critics suggest that online learning may be a “poor substitute for classroom teaching” (Beckett). </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Others identify a misfit of technological rhetoric within the realities of educational settings. </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Furthermore, questions have been raised regarding the pedagogical quality that technology provides (</a:t>
            </a:r>
            <a:r>
              <a:rPr lang="en-CA" sz="2400" dirty="0" err="1">
                <a:latin typeface="Arial" charset="0"/>
                <a:cs typeface="Arial" charset="0"/>
              </a:rPr>
              <a:t>Duderstadt</a:t>
            </a:r>
            <a:r>
              <a:rPr lang="en-CA" sz="2400" dirty="0">
                <a:latin typeface="Arial" charset="0"/>
                <a:cs typeface="Arial" charset="0"/>
              </a:rPr>
              <a:t>, 1999; Fox &amp; Herrmann, 2000).</a:t>
            </a:r>
          </a:p>
          <a:p>
            <a:pPr marL="0" marR="0" lvl="1" indent="0" algn="l" defTabSz="914400" rtl="0" eaLnBrk="1" fontAlgn="base" latinLnBrk="0" hangingPunct="1">
              <a:lnSpc>
                <a:spcPct val="100000"/>
              </a:lnSpc>
              <a:spcBef>
                <a:spcPct val="30000"/>
              </a:spcBef>
              <a:spcAft>
                <a:spcPts val="600"/>
              </a:spcAft>
              <a:buClr>
                <a:schemeClr val="tx1"/>
              </a:buClr>
              <a:buSzTx/>
              <a:buFont typeface="Arial"/>
              <a:buNone/>
              <a:tabLst>
                <a:tab pos="465138" algn="l"/>
              </a:tabLst>
              <a:defRPr/>
            </a:pPr>
            <a:r>
              <a:rPr lang="en-CA" sz="2400" dirty="0">
                <a:latin typeface="Arial" charset="0"/>
                <a:cs typeface="Arial" charset="0"/>
              </a:rPr>
              <a:t>Anger - Still more have complained about  a lack of professional development and support for educators to learn and gain confidence with these educational technologies. </a:t>
            </a:r>
          </a:p>
          <a:p>
            <a:pPr marL="290513" lvl="1" indent="-290513" fontAlgn="auto">
              <a:lnSpc>
                <a:spcPct val="140000"/>
              </a:lnSpc>
              <a:spcAft>
                <a:spcPts val="600"/>
              </a:spcAft>
              <a:buClr>
                <a:schemeClr val="tx1"/>
              </a:buClr>
              <a:buFontTx/>
              <a:buBlip>
                <a:blip r:embed="rId3"/>
              </a:buBlip>
              <a:tabLst>
                <a:tab pos="465138" algn="l"/>
              </a:tabLst>
              <a:defRPr/>
            </a:pPr>
            <a:r>
              <a:rPr lang="en-CA" sz="2400" dirty="0"/>
              <a:t>Further, professors may feel that their time is better spent securing research grants and publishing</a:t>
            </a:r>
            <a:endParaRPr lang="en-US" sz="1200" dirty="0"/>
          </a:p>
          <a:p>
            <a:pPr marL="290513" lvl="1" indent="-290513" fontAlgn="auto">
              <a:lnSpc>
                <a:spcPct val="140000"/>
              </a:lnSpc>
              <a:spcAft>
                <a:spcPts val="600"/>
              </a:spcAft>
              <a:buClr>
                <a:schemeClr val="tx1"/>
              </a:buClr>
              <a:buFontTx/>
              <a:buBlip>
                <a:blip r:embed="rId3"/>
              </a:buBlip>
              <a:tabLst>
                <a:tab pos="465138" algn="l"/>
              </a:tabLst>
              <a:defRPr/>
            </a:pPr>
            <a:r>
              <a:rPr lang="en-US" sz="2400" dirty="0"/>
              <a:t>Professors need support in the way of training, time and recognition for their eLearning efforts</a:t>
            </a:r>
            <a:endParaRPr lang="en-CA" sz="1200" dirty="0"/>
          </a:p>
          <a:p>
            <a:pPr marL="290513" lvl="1" indent="-290513" fontAlgn="auto">
              <a:lnSpc>
                <a:spcPct val="140000"/>
              </a:lnSpc>
              <a:spcAft>
                <a:spcPts val="600"/>
              </a:spcAft>
              <a:buClr>
                <a:schemeClr val="tx1"/>
              </a:buClr>
              <a:buFontTx/>
              <a:buBlip>
                <a:blip r:embed="rId3"/>
              </a:buBlip>
              <a:tabLst>
                <a:tab pos="465138" algn="l"/>
              </a:tabLst>
              <a:defRPr/>
            </a:pPr>
            <a:r>
              <a:rPr lang="en-CA" sz="2400" dirty="0"/>
              <a:t>Higher education has been shaped by debate among academics, industry experts, students, and politicians</a:t>
            </a:r>
            <a:endParaRPr lang="en-CA" sz="1050" dirty="0"/>
          </a:p>
          <a:p>
            <a:pPr marL="290513" lvl="1" indent="-290513" fontAlgn="auto">
              <a:lnSpc>
                <a:spcPct val="120000"/>
              </a:lnSpc>
              <a:spcAft>
                <a:spcPts val="600"/>
              </a:spcAft>
              <a:buClr>
                <a:schemeClr val="tx1"/>
              </a:buClr>
              <a:buFontTx/>
              <a:buBlip>
                <a:blip r:embed="rId3"/>
              </a:buBlip>
              <a:tabLst>
                <a:tab pos="465138" algn="l"/>
              </a:tabLst>
              <a:defRPr/>
            </a:pPr>
            <a:r>
              <a:rPr lang="en-CA" sz="2400" dirty="0"/>
              <a:t>It is undeniable that, in recent years, budget restrictions and  changing student enrolments have forced educators to become </a:t>
            </a:r>
          </a:p>
          <a:p>
            <a:pPr marL="290513" lvl="1" indent="-290513" fontAlgn="auto">
              <a:lnSpc>
                <a:spcPct val="120000"/>
              </a:lnSpc>
              <a:spcAft>
                <a:spcPts val="600"/>
              </a:spcAft>
              <a:buClr>
                <a:schemeClr val="tx1"/>
              </a:buClr>
              <a:buFontTx/>
              <a:buNone/>
              <a:tabLst>
                <a:tab pos="465138" algn="l"/>
              </a:tabLst>
              <a:defRPr/>
            </a:pPr>
            <a:r>
              <a:rPr lang="en-CA" sz="2400" dirty="0"/>
              <a:t>     more efficient</a:t>
            </a:r>
          </a:p>
          <a:p>
            <a:pPr marL="290513" lvl="1" indent="-290513">
              <a:lnSpc>
                <a:spcPct val="120000"/>
              </a:lnSpc>
              <a:spcAft>
                <a:spcPts val="600"/>
              </a:spcAft>
              <a:buClr>
                <a:schemeClr val="tx1"/>
              </a:buClr>
              <a:buFontTx/>
              <a:buBlip>
                <a:blip r:embed="rId3"/>
              </a:buBlip>
              <a:tabLst>
                <a:tab pos="465138" algn="l"/>
              </a:tabLst>
            </a:pPr>
            <a:r>
              <a:rPr lang="en-CA" sz="2400" dirty="0">
                <a:latin typeface="Arial" charset="0"/>
                <a:cs typeface="Arial" charset="0"/>
              </a:rPr>
              <a:t>Advocates asserted that effective instruction must be driven by sound pedagogical principals, involve critical thinking, and provide a real community to learners</a:t>
            </a:r>
          </a:p>
          <a:p>
            <a:pPr marL="290513" lvl="1" indent="-290513">
              <a:lnSpc>
                <a:spcPct val="120000"/>
              </a:lnSpc>
              <a:spcAft>
                <a:spcPts val="600"/>
              </a:spcAft>
              <a:buClr>
                <a:schemeClr val="tx1"/>
              </a:buClr>
              <a:buFontTx/>
              <a:buBlip>
                <a:blip r:embed="rId3"/>
              </a:buBlip>
              <a:tabLst>
                <a:tab pos="465138" algn="l"/>
              </a:tabLst>
            </a:pPr>
            <a:r>
              <a:rPr lang="en-US" sz="2400" dirty="0">
                <a:latin typeface="Arial" charset="0"/>
                <a:cs typeface="Arial" charset="0"/>
              </a:rPr>
              <a:t>Although everyone wants quality courses, stakeholders bring different definitions of quality, which impacts the planning process, Benson (2003) </a:t>
            </a:r>
          </a:p>
          <a:p>
            <a:pPr marL="290513" lvl="1" indent="-290513" fontAlgn="auto">
              <a:lnSpc>
                <a:spcPct val="120000"/>
              </a:lnSpc>
              <a:spcAft>
                <a:spcPts val="600"/>
              </a:spcAft>
              <a:buClr>
                <a:schemeClr val="tx1"/>
              </a:buClr>
              <a:buFontTx/>
              <a:buBlip>
                <a:blip r:embed="rId3"/>
              </a:buBlip>
              <a:tabLst>
                <a:tab pos="465138" algn="l"/>
              </a:tabLst>
              <a:defRPr/>
            </a:pPr>
            <a:r>
              <a:rPr lang="en-CA" sz="2400" dirty="0"/>
              <a:t>MacDonald et al. (2005) suggested why professors may prefer to stay with their tried and true methods of teaching</a:t>
            </a:r>
          </a:p>
          <a:p>
            <a:pPr marL="290513" lvl="1" indent="-290513" fontAlgn="auto">
              <a:lnSpc>
                <a:spcPct val="120000"/>
              </a:lnSpc>
              <a:spcAft>
                <a:spcPts val="600"/>
              </a:spcAft>
              <a:buClr>
                <a:schemeClr val="tx1"/>
              </a:buClr>
              <a:buFontTx/>
              <a:buBlip>
                <a:blip r:embed="rId3"/>
              </a:buBlip>
              <a:tabLst>
                <a:tab pos="465138" algn="l"/>
              </a:tabLst>
              <a:defRPr/>
            </a:pPr>
            <a:r>
              <a:rPr lang="en-CA" sz="2400" dirty="0"/>
              <a:t>Little incentive for professors to devote the hours required to design technology-based resources </a:t>
            </a:r>
          </a:p>
          <a:p>
            <a:pPr marL="290513" lvl="1" indent="-290513" fontAlgn="auto">
              <a:lnSpc>
                <a:spcPct val="120000"/>
              </a:lnSpc>
              <a:spcAft>
                <a:spcPts val="600"/>
              </a:spcAft>
              <a:buClr>
                <a:schemeClr val="tx1"/>
              </a:buClr>
              <a:buFontTx/>
              <a:buBlip>
                <a:blip r:embed="rId3"/>
              </a:buBlip>
              <a:tabLst>
                <a:tab pos="465138" algn="l"/>
              </a:tabLst>
              <a:defRPr/>
            </a:pPr>
            <a:r>
              <a:rPr lang="en-CA" sz="2400" dirty="0"/>
              <a:t>Further, professors may feel that their time is better spent securing research grants and publishing. (p. 80)</a:t>
            </a:r>
          </a:p>
          <a:p>
            <a:pPr marL="290513" lvl="1" indent="-290513" fontAlgn="auto">
              <a:lnSpc>
                <a:spcPct val="120000"/>
              </a:lnSpc>
              <a:spcAft>
                <a:spcPts val="600"/>
              </a:spcAft>
              <a:buClr>
                <a:schemeClr val="tx1"/>
              </a:buClr>
              <a:buFontTx/>
              <a:buBlip>
                <a:blip r:embed="rId3"/>
              </a:buBlip>
              <a:tabLst>
                <a:tab pos="465138" algn="l"/>
              </a:tabLst>
              <a:defRPr/>
            </a:pPr>
            <a:r>
              <a:rPr lang="en-CA" sz="2400" dirty="0"/>
              <a:t>Educators may hesitate to turn to eLearning is because they believe that online learning isolates the learner and lacks interactivity </a:t>
            </a:r>
            <a:endParaRPr lang="en-CA" sz="1050" dirty="0"/>
          </a:p>
          <a:p>
            <a:pPr marL="290513" lvl="1" indent="-290513" fontAlgn="auto">
              <a:lnSpc>
                <a:spcPct val="120000"/>
              </a:lnSpc>
              <a:spcAft>
                <a:spcPts val="600"/>
              </a:spcAft>
              <a:buClr>
                <a:schemeClr val="tx1"/>
              </a:buClr>
              <a:buFontTx/>
              <a:buBlip>
                <a:blip r:embed="rId3"/>
              </a:buBlip>
              <a:tabLst>
                <a:tab pos="465138" algn="l"/>
              </a:tabLst>
              <a:defRPr/>
            </a:pPr>
            <a:r>
              <a:rPr lang="en-CA" sz="2400" dirty="0"/>
              <a:t>Along with Lave and Wenger (1991), many would agree that learning is fundamentally a socially situated process that is enhanced when there is a commitment to the collective good and people engage in learning through and with others</a:t>
            </a:r>
            <a:endParaRPr lang="en-CA" sz="1050" dirty="0"/>
          </a:p>
          <a:p>
            <a:pPr marL="290513" lvl="1" indent="-290513" fontAlgn="auto">
              <a:lnSpc>
                <a:spcPct val="120000"/>
              </a:lnSpc>
              <a:spcAft>
                <a:spcPts val="600"/>
              </a:spcAft>
              <a:buClr>
                <a:schemeClr val="tx1"/>
              </a:buClr>
              <a:buFontTx/>
              <a:buBlip>
                <a:blip r:embed="rId3"/>
              </a:buBlip>
              <a:tabLst>
                <a:tab pos="465138" algn="l"/>
              </a:tabLst>
              <a:defRPr/>
            </a:pPr>
            <a:r>
              <a:rPr lang="en-CA" sz="2400" dirty="0"/>
              <a:t>The online environment is not necessarily devoid of such social interactions and research has revealed it is possible to create a community online.</a:t>
            </a:r>
          </a:p>
        </p:txBody>
      </p:sp>
      <p:sp>
        <p:nvSpPr>
          <p:cNvPr id="87" name="Google Shape;87;g768edcfc9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4086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itchFamily="34" charset="0"/>
            </a:endParaRPr>
          </a:p>
          <a:p>
            <a:pPr marL="290513" lvl="1" indent="-290513">
              <a:lnSpc>
                <a:spcPct val="100000"/>
              </a:lnSpc>
              <a:spcAft>
                <a:spcPts val="600"/>
              </a:spcAft>
              <a:buClr>
                <a:schemeClr val="tx1"/>
              </a:buClr>
              <a:buFontTx/>
              <a:buBlip>
                <a:blip r:embed="rId3"/>
              </a:buBlip>
              <a:tabLst>
                <a:tab pos="465138" algn="l"/>
              </a:tabLst>
            </a:pPr>
            <a:r>
              <a:rPr lang="en-US" dirty="0"/>
              <a:t>Denial - </a:t>
            </a:r>
            <a:r>
              <a:rPr lang="en-CA" sz="2400" dirty="0">
                <a:latin typeface="Arial" charset="0"/>
                <a:cs typeface="Arial" charset="0"/>
              </a:rPr>
              <a:t>Many educators are not taking advantage of the technologies currently available</a:t>
            </a:r>
            <a:r>
              <a:rPr lang="en-CA" sz="2400" baseline="0" dirty="0">
                <a:latin typeface="Arial" charset="0"/>
                <a:cs typeface="Arial" charset="0"/>
              </a:rPr>
              <a:t> </a:t>
            </a:r>
            <a:r>
              <a:rPr lang="en-CA" sz="2400" dirty="0">
                <a:latin typeface="Arial" charset="0"/>
                <a:cs typeface="Arial" charset="0"/>
              </a:rPr>
              <a:t>MacDonald et al. (2005) coined the phrase “the eLearning Contradiction” to describe the incongruity between the expressed need to integrate technology into teaching and what is currently occurring in the majority of universities. University</a:t>
            </a:r>
            <a:r>
              <a:rPr lang="en-CA" sz="2400" baseline="0" dirty="0">
                <a:latin typeface="Arial" charset="0"/>
                <a:cs typeface="Arial" charset="0"/>
              </a:rPr>
              <a:t> students complained that no one answered the phone when they called, registration was complicated and parking impossible.</a:t>
            </a:r>
            <a:r>
              <a:rPr lang="en-CA" sz="2400" dirty="0">
                <a:latin typeface="Arial" charset="0"/>
                <a:cs typeface="Arial" charset="0"/>
              </a:rPr>
              <a:t> </a:t>
            </a:r>
          </a:p>
          <a:p>
            <a:pPr marL="290513" lvl="1" indent="-290513">
              <a:lnSpc>
                <a:spcPct val="100000"/>
              </a:lnSpc>
              <a:spcAft>
                <a:spcPts val="600"/>
              </a:spcAft>
              <a:buClr>
                <a:schemeClr val="tx1"/>
              </a:buClr>
              <a:buFontTx/>
              <a:buBlip>
                <a:blip r:embed="rId3"/>
              </a:buBlip>
              <a:tabLst>
                <a:tab pos="465138" algn="l"/>
              </a:tabLst>
            </a:pPr>
            <a:r>
              <a:rPr lang="en-CA" sz="2400" dirty="0">
                <a:latin typeface="Arial" charset="0"/>
                <a:cs typeface="Arial" charset="0"/>
              </a:rPr>
              <a:t>Bargaining</a:t>
            </a:r>
            <a:r>
              <a:rPr lang="en-CA" sz="2400" baseline="0" dirty="0">
                <a:latin typeface="Arial" charset="0"/>
                <a:cs typeface="Arial" charset="0"/>
              </a:rPr>
              <a:t> </a:t>
            </a:r>
            <a:r>
              <a:rPr lang="en-CA" sz="2400" dirty="0">
                <a:latin typeface="Arial" charset="0"/>
                <a:cs typeface="Arial" charset="0"/>
              </a:rPr>
              <a:t>The benefits and limitations of online learning are well documented in the literature (MacDonald &amp; Gabriel, 1998; MacDonald, </a:t>
            </a:r>
            <a:r>
              <a:rPr lang="en-CA" sz="2400" dirty="0" err="1">
                <a:latin typeface="Arial" charset="0"/>
                <a:cs typeface="Arial" charset="0"/>
              </a:rPr>
              <a:t>Stodel</a:t>
            </a:r>
            <a:r>
              <a:rPr lang="en-CA" sz="2400" dirty="0">
                <a:latin typeface="Arial" charset="0"/>
                <a:cs typeface="Arial" charset="0"/>
              </a:rPr>
              <a:t>, </a:t>
            </a:r>
            <a:r>
              <a:rPr lang="en-CA" sz="2400" dirty="0" err="1">
                <a:latin typeface="Arial" charset="0"/>
                <a:cs typeface="Arial" charset="0"/>
              </a:rPr>
              <a:t>Farres</a:t>
            </a:r>
            <a:r>
              <a:rPr lang="en-CA" sz="2400" dirty="0">
                <a:latin typeface="Arial" charset="0"/>
                <a:cs typeface="Arial" charset="0"/>
              </a:rPr>
              <a:t>, </a:t>
            </a:r>
            <a:r>
              <a:rPr lang="en-CA" sz="2400" dirty="0" err="1">
                <a:latin typeface="Arial" charset="0"/>
                <a:cs typeface="Arial" charset="0"/>
              </a:rPr>
              <a:t>Breithaupt</a:t>
            </a:r>
            <a:r>
              <a:rPr lang="en-CA" sz="2400" dirty="0">
                <a:latin typeface="Arial" charset="0"/>
                <a:cs typeface="Arial" charset="0"/>
              </a:rPr>
              <a:t>, &amp; Gabriel, 2001) </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Supporters of eLearning promote its convenience and flexibility and argue that well designed eLearning can be equal to or superior to face-to-face courses</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They encourage critics to open themselves to new ways of organizing activities and instruction </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Such critics suggest that online learning may be a “poor substitute for classroom teaching” (Beckett). </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Others identify a misfit of technological rhetoric within the realities of educational settings. </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Furthermore, questions have been raised regarding the pedagogical quality that technology provides (</a:t>
            </a:r>
            <a:r>
              <a:rPr lang="en-CA" sz="2400" dirty="0" err="1">
                <a:latin typeface="Arial" charset="0"/>
                <a:cs typeface="Arial" charset="0"/>
              </a:rPr>
              <a:t>Duderstadt</a:t>
            </a:r>
            <a:r>
              <a:rPr lang="en-CA" sz="2400" dirty="0">
                <a:latin typeface="Arial" charset="0"/>
                <a:cs typeface="Arial" charset="0"/>
              </a:rPr>
              <a:t>, 1999; Fox &amp; Herrmann, 2000).</a:t>
            </a:r>
          </a:p>
          <a:p>
            <a:pPr marL="0" marR="0" lvl="1" indent="0" algn="l" defTabSz="914400" rtl="0" eaLnBrk="1" fontAlgn="base" latinLnBrk="0" hangingPunct="1">
              <a:lnSpc>
                <a:spcPct val="100000"/>
              </a:lnSpc>
              <a:spcBef>
                <a:spcPct val="30000"/>
              </a:spcBef>
              <a:spcAft>
                <a:spcPts val="600"/>
              </a:spcAft>
              <a:buClr>
                <a:schemeClr val="tx1"/>
              </a:buClr>
              <a:buSzTx/>
              <a:buFont typeface="Arial"/>
              <a:buNone/>
              <a:tabLst>
                <a:tab pos="465138" algn="l"/>
              </a:tabLst>
              <a:defRPr/>
            </a:pPr>
            <a:r>
              <a:rPr lang="en-CA" sz="2400" dirty="0">
                <a:latin typeface="Arial" charset="0"/>
                <a:cs typeface="Arial" charset="0"/>
              </a:rPr>
              <a:t>Anger - Still more have complained about  a lack of professional development and support for educators to learn and gain confidence with these educational technologies. </a:t>
            </a:r>
          </a:p>
          <a:p>
            <a:pPr marL="290513" lvl="1" indent="-290513" fontAlgn="auto">
              <a:lnSpc>
                <a:spcPct val="140000"/>
              </a:lnSpc>
              <a:spcAft>
                <a:spcPts val="600"/>
              </a:spcAft>
              <a:buClr>
                <a:schemeClr val="tx1"/>
              </a:buClr>
              <a:buFontTx/>
              <a:buBlip>
                <a:blip r:embed="rId3"/>
              </a:buBlip>
              <a:tabLst>
                <a:tab pos="465138" algn="l"/>
              </a:tabLst>
              <a:defRPr/>
            </a:pPr>
            <a:r>
              <a:rPr lang="en-CA" sz="2400" dirty="0"/>
              <a:t>Further, professors may feel that their time is better spent securing research grants and publishing</a:t>
            </a:r>
            <a:endParaRPr lang="en-US" sz="1200" dirty="0"/>
          </a:p>
          <a:p>
            <a:pPr marL="290513" lvl="1" indent="-290513" fontAlgn="auto">
              <a:lnSpc>
                <a:spcPct val="140000"/>
              </a:lnSpc>
              <a:spcAft>
                <a:spcPts val="600"/>
              </a:spcAft>
              <a:buClr>
                <a:schemeClr val="tx1"/>
              </a:buClr>
              <a:buFontTx/>
              <a:buBlip>
                <a:blip r:embed="rId3"/>
              </a:buBlip>
              <a:tabLst>
                <a:tab pos="465138" algn="l"/>
              </a:tabLst>
              <a:defRPr/>
            </a:pPr>
            <a:r>
              <a:rPr lang="en-US" sz="2400" dirty="0"/>
              <a:t>Professors need support in the way of training, time and recognition for their eLearning efforts</a:t>
            </a:r>
            <a:endParaRPr lang="en-CA" sz="1200" dirty="0"/>
          </a:p>
          <a:p>
            <a:pPr marL="290513" lvl="1" indent="-290513" fontAlgn="auto">
              <a:lnSpc>
                <a:spcPct val="140000"/>
              </a:lnSpc>
              <a:spcAft>
                <a:spcPts val="600"/>
              </a:spcAft>
              <a:buClr>
                <a:schemeClr val="tx1"/>
              </a:buClr>
              <a:buFontTx/>
              <a:buBlip>
                <a:blip r:embed="rId3"/>
              </a:buBlip>
              <a:tabLst>
                <a:tab pos="465138" algn="l"/>
              </a:tabLst>
              <a:defRPr/>
            </a:pPr>
            <a:r>
              <a:rPr lang="en-CA" sz="2400" dirty="0"/>
              <a:t>Higher education has been shaped by debate among academics, industry experts, students, and politicians</a:t>
            </a:r>
            <a:endParaRPr lang="en-CA" sz="1050" dirty="0"/>
          </a:p>
          <a:p>
            <a:pPr marL="290513" lvl="1" indent="-290513" fontAlgn="auto">
              <a:lnSpc>
                <a:spcPct val="120000"/>
              </a:lnSpc>
              <a:spcAft>
                <a:spcPts val="600"/>
              </a:spcAft>
              <a:buClr>
                <a:schemeClr val="tx1"/>
              </a:buClr>
              <a:buFontTx/>
              <a:buBlip>
                <a:blip r:embed="rId3"/>
              </a:buBlip>
              <a:tabLst>
                <a:tab pos="465138" algn="l"/>
              </a:tabLst>
              <a:defRPr/>
            </a:pPr>
            <a:r>
              <a:rPr lang="en-CA" sz="2400" dirty="0"/>
              <a:t>It is undeniable that, in recent years, budget restrictions and  changing student enrolments have forced educators to become </a:t>
            </a:r>
          </a:p>
          <a:p>
            <a:pPr marL="290513" lvl="1" indent="-290513" fontAlgn="auto">
              <a:lnSpc>
                <a:spcPct val="120000"/>
              </a:lnSpc>
              <a:spcAft>
                <a:spcPts val="600"/>
              </a:spcAft>
              <a:buClr>
                <a:schemeClr val="tx1"/>
              </a:buClr>
              <a:buFontTx/>
              <a:buNone/>
              <a:tabLst>
                <a:tab pos="465138" algn="l"/>
              </a:tabLst>
              <a:defRPr/>
            </a:pPr>
            <a:r>
              <a:rPr lang="en-CA" sz="2400" dirty="0"/>
              <a:t>     more efficient</a:t>
            </a:r>
          </a:p>
          <a:p>
            <a:pPr marL="290513" lvl="1" indent="-290513">
              <a:lnSpc>
                <a:spcPct val="120000"/>
              </a:lnSpc>
              <a:spcAft>
                <a:spcPts val="600"/>
              </a:spcAft>
              <a:buClr>
                <a:schemeClr val="tx1"/>
              </a:buClr>
              <a:buFontTx/>
              <a:buBlip>
                <a:blip r:embed="rId3"/>
              </a:buBlip>
              <a:tabLst>
                <a:tab pos="465138" algn="l"/>
              </a:tabLst>
            </a:pPr>
            <a:r>
              <a:rPr lang="en-CA" sz="2400" dirty="0">
                <a:latin typeface="Arial" charset="0"/>
                <a:cs typeface="Arial" charset="0"/>
              </a:rPr>
              <a:t>Advocates asserted that effective instruction must be driven by sound pedagogical principals, involve critical thinking, and provide a real community to learners</a:t>
            </a:r>
          </a:p>
          <a:p>
            <a:pPr marL="290513" lvl="1" indent="-290513">
              <a:lnSpc>
                <a:spcPct val="120000"/>
              </a:lnSpc>
              <a:spcAft>
                <a:spcPts val="600"/>
              </a:spcAft>
              <a:buClr>
                <a:schemeClr val="tx1"/>
              </a:buClr>
              <a:buFontTx/>
              <a:buBlip>
                <a:blip r:embed="rId3"/>
              </a:buBlip>
              <a:tabLst>
                <a:tab pos="465138" algn="l"/>
              </a:tabLst>
            </a:pPr>
            <a:r>
              <a:rPr lang="en-US" sz="2400" dirty="0">
                <a:latin typeface="Arial" charset="0"/>
                <a:cs typeface="Arial" charset="0"/>
              </a:rPr>
              <a:t>Although everyone wants quality courses, stakeholders bring different definitions of quality, which impacts the planning process, Benson (2003) </a:t>
            </a:r>
          </a:p>
          <a:p>
            <a:pPr marL="290513" lvl="1" indent="-290513" fontAlgn="auto">
              <a:lnSpc>
                <a:spcPct val="120000"/>
              </a:lnSpc>
              <a:spcAft>
                <a:spcPts val="600"/>
              </a:spcAft>
              <a:buClr>
                <a:schemeClr val="tx1"/>
              </a:buClr>
              <a:buFontTx/>
              <a:buBlip>
                <a:blip r:embed="rId3"/>
              </a:buBlip>
              <a:tabLst>
                <a:tab pos="465138" algn="l"/>
              </a:tabLst>
              <a:defRPr/>
            </a:pPr>
            <a:r>
              <a:rPr lang="en-CA" sz="2400" dirty="0"/>
              <a:t>MacDonald et al. (2005) suggested why professors may prefer to stay with their tried and true methods of teaching</a:t>
            </a:r>
          </a:p>
          <a:p>
            <a:pPr marL="290513" lvl="1" indent="-290513" fontAlgn="auto">
              <a:lnSpc>
                <a:spcPct val="120000"/>
              </a:lnSpc>
              <a:spcAft>
                <a:spcPts val="600"/>
              </a:spcAft>
              <a:buClr>
                <a:schemeClr val="tx1"/>
              </a:buClr>
              <a:buFontTx/>
              <a:buBlip>
                <a:blip r:embed="rId3"/>
              </a:buBlip>
              <a:tabLst>
                <a:tab pos="465138" algn="l"/>
              </a:tabLst>
              <a:defRPr/>
            </a:pPr>
            <a:r>
              <a:rPr lang="en-CA" sz="2400" dirty="0"/>
              <a:t>Little incentive for professors to devote the hours required to design technology-based resources </a:t>
            </a:r>
          </a:p>
          <a:p>
            <a:pPr marL="290513" lvl="1" indent="-290513" fontAlgn="auto">
              <a:lnSpc>
                <a:spcPct val="120000"/>
              </a:lnSpc>
              <a:spcAft>
                <a:spcPts val="600"/>
              </a:spcAft>
              <a:buClr>
                <a:schemeClr val="tx1"/>
              </a:buClr>
              <a:buFontTx/>
              <a:buBlip>
                <a:blip r:embed="rId3"/>
              </a:buBlip>
              <a:tabLst>
                <a:tab pos="465138" algn="l"/>
              </a:tabLst>
              <a:defRPr/>
            </a:pPr>
            <a:r>
              <a:rPr lang="en-CA" sz="2400" dirty="0"/>
              <a:t>Further, professors may feel that their time is better spent securing research grants and publishing. (p. 80)</a:t>
            </a:r>
          </a:p>
          <a:p>
            <a:pPr marL="290513" lvl="1" indent="-290513" fontAlgn="auto">
              <a:lnSpc>
                <a:spcPct val="120000"/>
              </a:lnSpc>
              <a:spcAft>
                <a:spcPts val="600"/>
              </a:spcAft>
              <a:buClr>
                <a:schemeClr val="tx1"/>
              </a:buClr>
              <a:buFontTx/>
              <a:buBlip>
                <a:blip r:embed="rId3"/>
              </a:buBlip>
              <a:tabLst>
                <a:tab pos="465138" algn="l"/>
              </a:tabLst>
              <a:defRPr/>
            </a:pPr>
            <a:r>
              <a:rPr lang="en-CA" sz="2400" dirty="0"/>
              <a:t>Educators may hesitate to turn to eLearning is because they believe that online learning isolates the learner and lacks interactivity </a:t>
            </a:r>
            <a:endParaRPr lang="en-CA" sz="1050" dirty="0"/>
          </a:p>
          <a:p>
            <a:pPr marL="290513" lvl="1" indent="-290513" fontAlgn="auto">
              <a:lnSpc>
                <a:spcPct val="120000"/>
              </a:lnSpc>
              <a:spcAft>
                <a:spcPts val="600"/>
              </a:spcAft>
              <a:buClr>
                <a:schemeClr val="tx1"/>
              </a:buClr>
              <a:buFontTx/>
              <a:buBlip>
                <a:blip r:embed="rId3"/>
              </a:buBlip>
              <a:tabLst>
                <a:tab pos="465138" algn="l"/>
              </a:tabLst>
              <a:defRPr/>
            </a:pPr>
            <a:r>
              <a:rPr lang="en-CA" sz="2400" dirty="0"/>
              <a:t>Along with Lave and Wenger (1991), many would agree that learning is fundamentally a socially situated process that is enhanced when there is a commitment to the collective good and people engage in learning through and with others</a:t>
            </a:r>
            <a:endParaRPr lang="en-CA" sz="1050" dirty="0"/>
          </a:p>
          <a:p>
            <a:pPr marL="290513" lvl="1" indent="-290513" fontAlgn="auto">
              <a:lnSpc>
                <a:spcPct val="120000"/>
              </a:lnSpc>
              <a:spcAft>
                <a:spcPts val="600"/>
              </a:spcAft>
              <a:buClr>
                <a:schemeClr val="tx1"/>
              </a:buClr>
              <a:buFontTx/>
              <a:buBlip>
                <a:blip r:embed="rId3"/>
              </a:buBlip>
              <a:tabLst>
                <a:tab pos="465138" algn="l"/>
              </a:tabLst>
              <a:defRPr/>
            </a:pPr>
            <a:r>
              <a:rPr lang="en-CA" sz="2400" dirty="0"/>
              <a:t>The online environment is not necessarily devoid of such social interactions and research has revealed it is possible to create a community online.</a:t>
            </a:r>
          </a:p>
        </p:txBody>
      </p:sp>
      <p:sp>
        <p:nvSpPr>
          <p:cNvPr id="4" name="Slide Number Placeholder 3"/>
          <p:cNvSpPr>
            <a:spLocks noGrp="1"/>
          </p:cNvSpPr>
          <p:nvPr>
            <p:ph type="sldNum" sz="quarter" idx="10"/>
          </p:nvPr>
        </p:nvSpPr>
        <p:spPr/>
        <p:txBody>
          <a:bodyPr/>
          <a:lstStyle/>
          <a:p>
            <a:fld id="{F7D9EB78-F6E6-F044-BDE2-3B02CC8C0985}" type="slidenum">
              <a:rPr lang="en-US" smtClean="0"/>
              <a:t>8</a:t>
            </a:fld>
            <a:endParaRPr lang="en-US"/>
          </a:p>
        </p:txBody>
      </p:sp>
    </p:spTree>
    <p:extLst>
      <p:ext uri="{BB962C8B-B14F-4D97-AF65-F5344CB8AC3E}">
        <p14:creationId xmlns:p14="http://schemas.microsoft.com/office/powerpoint/2010/main" val="445594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itchFamily="34" charset="0"/>
            </a:endParaRPr>
          </a:p>
          <a:p>
            <a:pPr marL="290513" lvl="1" indent="-290513">
              <a:lnSpc>
                <a:spcPct val="100000"/>
              </a:lnSpc>
              <a:spcAft>
                <a:spcPts val="600"/>
              </a:spcAft>
              <a:buClr>
                <a:schemeClr val="tx1"/>
              </a:buClr>
              <a:buFontTx/>
              <a:buBlip>
                <a:blip r:embed="rId3"/>
              </a:buBlip>
              <a:tabLst>
                <a:tab pos="465138" algn="l"/>
              </a:tabLst>
            </a:pPr>
            <a:r>
              <a:rPr lang="en-US" dirty="0"/>
              <a:t>Denial - </a:t>
            </a:r>
            <a:r>
              <a:rPr lang="en-CA" sz="2400" dirty="0">
                <a:latin typeface="Arial" charset="0"/>
                <a:cs typeface="Arial" charset="0"/>
              </a:rPr>
              <a:t>Many educators are not taking advantage of the technologies currently available</a:t>
            </a:r>
            <a:r>
              <a:rPr lang="en-CA" sz="2400" baseline="0" dirty="0">
                <a:latin typeface="Arial" charset="0"/>
                <a:cs typeface="Arial" charset="0"/>
              </a:rPr>
              <a:t> </a:t>
            </a:r>
            <a:r>
              <a:rPr lang="en-CA" sz="2400" dirty="0">
                <a:latin typeface="Arial" charset="0"/>
                <a:cs typeface="Arial" charset="0"/>
              </a:rPr>
              <a:t>MacDonald et al. (2005) coined the phrase “the eLearning Contradiction” to describe the incongruity between the expressed need to integrate technology into teaching and what is currently occurring in the majority of universities. University</a:t>
            </a:r>
            <a:r>
              <a:rPr lang="en-CA" sz="2400" baseline="0" dirty="0">
                <a:latin typeface="Arial" charset="0"/>
                <a:cs typeface="Arial" charset="0"/>
              </a:rPr>
              <a:t> students complained that no one answered the phone when they called, registration was complicated and parking impossible.</a:t>
            </a:r>
            <a:r>
              <a:rPr lang="en-CA" sz="2400" dirty="0">
                <a:latin typeface="Arial" charset="0"/>
                <a:cs typeface="Arial" charset="0"/>
              </a:rPr>
              <a:t> </a:t>
            </a:r>
          </a:p>
          <a:p>
            <a:pPr marL="290513" lvl="1" indent="-290513">
              <a:lnSpc>
                <a:spcPct val="100000"/>
              </a:lnSpc>
              <a:spcAft>
                <a:spcPts val="600"/>
              </a:spcAft>
              <a:buClr>
                <a:schemeClr val="tx1"/>
              </a:buClr>
              <a:buFontTx/>
              <a:buBlip>
                <a:blip r:embed="rId3"/>
              </a:buBlip>
              <a:tabLst>
                <a:tab pos="465138" algn="l"/>
              </a:tabLst>
            </a:pPr>
            <a:r>
              <a:rPr lang="en-CA" sz="2400" dirty="0">
                <a:latin typeface="Arial" charset="0"/>
                <a:cs typeface="Arial" charset="0"/>
              </a:rPr>
              <a:t>Bargaining</a:t>
            </a:r>
            <a:r>
              <a:rPr lang="en-CA" sz="2400" baseline="0" dirty="0">
                <a:latin typeface="Arial" charset="0"/>
                <a:cs typeface="Arial" charset="0"/>
              </a:rPr>
              <a:t> </a:t>
            </a:r>
            <a:r>
              <a:rPr lang="en-CA" sz="2400" dirty="0">
                <a:latin typeface="Arial" charset="0"/>
                <a:cs typeface="Arial" charset="0"/>
              </a:rPr>
              <a:t>The benefits and limitations of online learning are well documented in the literature (MacDonald &amp; Gabriel, 1998; MacDonald, </a:t>
            </a:r>
            <a:r>
              <a:rPr lang="en-CA" sz="2400" dirty="0" err="1">
                <a:latin typeface="Arial" charset="0"/>
                <a:cs typeface="Arial" charset="0"/>
              </a:rPr>
              <a:t>Stodel</a:t>
            </a:r>
            <a:r>
              <a:rPr lang="en-CA" sz="2400" dirty="0">
                <a:latin typeface="Arial" charset="0"/>
                <a:cs typeface="Arial" charset="0"/>
              </a:rPr>
              <a:t>, </a:t>
            </a:r>
            <a:r>
              <a:rPr lang="en-CA" sz="2400" dirty="0" err="1">
                <a:latin typeface="Arial" charset="0"/>
                <a:cs typeface="Arial" charset="0"/>
              </a:rPr>
              <a:t>Farres</a:t>
            </a:r>
            <a:r>
              <a:rPr lang="en-CA" sz="2400" dirty="0">
                <a:latin typeface="Arial" charset="0"/>
                <a:cs typeface="Arial" charset="0"/>
              </a:rPr>
              <a:t>, </a:t>
            </a:r>
            <a:r>
              <a:rPr lang="en-CA" sz="2400" dirty="0" err="1">
                <a:latin typeface="Arial" charset="0"/>
                <a:cs typeface="Arial" charset="0"/>
              </a:rPr>
              <a:t>Breithaupt</a:t>
            </a:r>
            <a:r>
              <a:rPr lang="en-CA" sz="2400" dirty="0">
                <a:latin typeface="Arial" charset="0"/>
                <a:cs typeface="Arial" charset="0"/>
              </a:rPr>
              <a:t>, &amp; Gabriel, 2001) </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Supporters of eLearning promote its convenience and flexibility and argue that well designed eLearning can be equal to or superior to face-to-face courses</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They encourage critics to open themselves to new ways of organizing activities and instruction </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Such critics suggest that online learning may be a “poor substitute for classroom teaching” (Beckett). </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Others identify a misfit of technological rhetoric within the realities of educational settings. </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Furthermore, questions have been raised regarding the pedagogical quality that technology provides (</a:t>
            </a:r>
            <a:r>
              <a:rPr lang="en-CA" sz="2400" dirty="0" err="1">
                <a:latin typeface="Arial" charset="0"/>
                <a:cs typeface="Arial" charset="0"/>
              </a:rPr>
              <a:t>Duderstadt</a:t>
            </a:r>
            <a:r>
              <a:rPr lang="en-CA" sz="2400" dirty="0">
                <a:latin typeface="Arial" charset="0"/>
                <a:cs typeface="Arial" charset="0"/>
              </a:rPr>
              <a:t>, 1999; Fox &amp; Herrmann, 2000).</a:t>
            </a:r>
          </a:p>
          <a:p>
            <a:pPr marL="0" marR="0" lvl="1" indent="0" algn="l" defTabSz="914400" rtl="0" eaLnBrk="1" fontAlgn="base" latinLnBrk="0" hangingPunct="1">
              <a:lnSpc>
                <a:spcPct val="100000"/>
              </a:lnSpc>
              <a:spcBef>
                <a:spcPct val="30000"/>
              </a:spcBef>
              <a:spcAft>
                <a:spcPts val="600"/>
              </a:spcAft>
              <a:buClr>
                <a:schemeClr val="tx1"/>
              </a:buClr>
              <a:buSzTx/>
              <a:buFont typeface="Arial"/>
              <a:buNone/>
              <a:tabLst>
                <a:tab pos="465138" algn="l"/>
              </a:tabLst>
              <a:defRPr/>
            </a:pPr>
            <a:r>
              <a:rPr lang="en-CA" sz="2400" dirty="0">
                <a:latin typeface="Arial" charset="0"/>
                <a:cs typeface="Arial" charset="0"/>
              </a:rPr>
              <a:t>Anger - Still more have complained about  a lack of professional development and support for educators to learn and gain confidence with these educational technologies. </a:t>
            </a:r>
          </a:p>
          <a:p>
            <a:pPr marL="290513" lvl="1" indent="-290513" fontAlgn="auto">
              <a:lnSpc>
                <a:spcPct val="140000"/>
              </a:lnSpc>
              <a:spcAft>
                <a:spcPts val="600"/>
              </a:spcAft>
              <a:buClr>
                <a:schemeClr val="tx1"/>
              </a:buClr>
              <a:buFontTx/>
              <a:buBlip>
                <a:blip r:embed="rId3"/>
              </a:buBlip>
              <a:tabLst>
                <a:tab pos="465138" algn="l"/>
              </a:tabLst>
              <a:defRPr/>
            </a:pPr>
            <a:r>
              <a:rPr lang="en-CA" sz="2400" dirty="0"/>
              <a:t>Further, professors may feel that their time is better spent securing research grants and publishing</a:t>
            </a:r>
            <a:endParaRPr lang="en-US" sz="1200" dirty="0"/>
          </a:p>
          <a:p>
            <a:pPr marL="290513" lvl="1" indent="-290513" fontAlgn="auto">
              <a:lnSpc>
                <a:spcPct val="140000"/>
              </a:lnSpc>
              <a:spcAft>
                <a:spcPts val="600"/>
              </a:spcAft>
              <a:buClr>
                <a:schemeClr val="tx1"/>
              </a:buClr>
              <a:buFontTx/>
              <a:buBlip>
                <a:blip r:embed="rId3"/>
              </a:buBlip>
              <a:tabLst>
                <a:tab pos="465138" algn="l"/>
              </a:tabLst>
              <a:defRPr/>
            </a:pPr>
            <a:r>
              <a:rPr lang="en-US" sz="2400" dirty="0"/>
              <a:t>Professors need support in the way of training, time and recognition for their eLearning efforts</a:t>
            </a:r>
            <a:endParaRPr lang="en-CA" sz="1200" dirty="0"/>
          </a:p>
          <a:p>
            <a:pPr marL="290513" lvl="1" indent="-290513" fontAlgn="auto">
              <a:lnSpc>
                <a:spcPct val="140000"/>
              </a:lnSpc>
              <a:spcAft>
                <a:spcPts val="600"/>
              </a:spcAft>
              <a:buClr>
                <a:schemeClr val="tx1"/>
              </a:buClr>
              <a:buFontTx/>
              <a:buBlip>
                <a:blip r:embed="rId3"/>
              </a:buBlip>
              <a:tabLst>
                <a:tab pos="465138" algn="l"/>
              </a:tabLst>
              <a:defRPr/>
            </a:pPr>
            <a:r>
              <a:rPr lang="en-CA" sz="2400" dirty="0"/>
              <a:t>Higher education has been shaped by debate among academics, industry experts, students, and politicians</a:t>
            </a:r>
            <a:endParaRPr lang="en-CA" sz="1050" dirty="0"/>
          </a:p>
          <a:p>
            <a:pPr marL="290513" lvl="1" indent="-290513" fontAlgn="auto">
              <a:lnSpc>
                <a:spcPct val="120000"/>
              </a:lnSpc>
              <a:spcAft>
                <a:spcPts val="600"/>
              </a:spcAft>
              <a:buClr>
                <a:schemeClr val="tx1"/>
              </a:buClr>
              <a:buFontTx/>
              <a:buBlip>
                <a:blip r:embed="rId3"/>
              </a:buBlip>
              <a:tabLst>
                <a:tab pos="465138" algn="l"/>
              </a:tabLst>
              <a:defRPr/>
            </a:pPr>
            <a:r>
              <a:rPr lang="en-CA" sz="2400" dirty="0"/>
              <a:t>It is undeniable that, in recent years, budget restrictions and  changing student enrolments have forced educators to become </a:t>
            </a:r>
          </a:p>
          <a:p>
            <a:pPr marL="290513" lvl="1" indent="-290513" fontAlgn="auto">
              <a:lnSpc>
                <a:spcPct val="120000"/>
              </a:lnSpc>
              <a:spcAft>
                <a:spcPts val="600"/>
              </a:spcAft>
              <a:buClr>
                <a:schemeClr val="tx1"/>
              </a:buClr>
              <a:buFontTx/>
              <a:buNone/>
              <a:tabLst>
                <a:tab pos="465138" algn="l"/>
              </a:tabLst>
              <a:defRPr/>
            </a:pPr>
            <a:r>
              <a:rPr lang="en-CA" sz="2400" dirty="0"/>
              <a:t>     more efficient</a:t>
            </a:r>
          </a:p>
          <a:p>
            <a:pPr marL="290513" lvl="1" indent="-290513">
              <a:lnSpc>
                <a:spcPct val="120000"/>
              </a:lnSpc>
              <a:spcAft>
                <a:spcPts val="600"/>
              </a:spcAft>
              <a:buClr>
                <a:schemeClr val="tx1"/>
              </a:buClr>
              <a:buFontTx/>
              <a:buBlip>
                <a:blip r:embed="rId3"/>
              </a:buBlip>
              <a:tabLst>
                <a:tab pos="465138" algn="l"/>
              </a:tabLst>
            </a:pPr>
            <a:r>
              <a:rPr lang="en-CA" sz="2400" dirty="0">
                <a:latin typeface="Arial" charset="0"/>
                <a:cs typeface="Arial" charset="0"/>
              </a:rPr>
              <a:t>Advocates asserted that effective instruction must be driven by sound pedagogical principals, involve critical thinking, and provide a real community to learners</a:t>
            </a:r>
          </a:p>
          <a:p>
            <a:pPr marL="290513" lvl="1" indent="-290513">
              <a:lnSpc>
                <a:spcPct val="120000"/>
              </a:lnSpc>
              <a:spcAft>
                <a:spcPts val="600"/>
              </a:spcAft>
              <a:buClr>
                <a:schemeClr val="tx1"/>
              </a:buClr>
              <a:buFontTx/>
              <a:buBlip>
                <a:blip r:embed="rId3"/>
              </a:buBlip>
              <a:tabLst>
                <a:tab pos="465138" algn="l"/>
              </a:tabLst>
            </a:pPr>
            <a:r>
              <a:rPr lang="en-US" sz="2400" dirty="0">
                <a:latin typeface="Arial" charset="0"/>
                <a:cs typeface="Arial" charset="0"/>
              </a:rPr>
              <a:t>Although everyone wants quality courses, stakeholders bring different definitions of quality, which impacts the planning process, Benson (2003) </a:t>
            </a:r>
          </a:p>
          <a:p>
            <a:pPr marL="290513" lvl="1" indent="-290513" fontAlgn="auto">
              <a:lnSpc>
                <a:spcPct val="120000"/>
              </a:lnSpc>
              <a:spcAft>
                <a:spcPts val="600"/>
              </a:spcAft>
              <a:buClr>
                <a:schemeClr val="tx1"/>
              </a:buClr>
              <a:buFontTx/>
              <a:buBlip>
                <a:blip r:embed="rId3"/>
              </a:buBlip>
              <a:tabLst>
                <a:tab pos="465138" algn="l"/>
              </a:tabLst>
              <a:defRPr/>
            </a:pPr>
            <a:r>
              <a:rPr lang="en-CA" sz="2400" dirty="0"/>
              <a:t>MacDonald et al. (2005) suggested why professors may prefer to stay with their tried and true methods of teaching</a:t>
            </a:r>
          </a:p>
          <a:p>
            <a:pPr marL="290513" lvl="1" indent="-290513" fontAlgn="auto">
              <a:lnSpc>
                <a:spcPct val="120000"/>
              </a:lnSpc>
              <a:spcAft>
                <a:spcPts val="600"/>
              </a:spcAft>
              <a:buClr>
                <a:schemeClr val="tx1"/>
              </a:buClr>
              <a:buFontTx/>
              <a:buBlip>
                <a:blip r:embed="rId3"/>
              </a:buBlip>
              <a:tabLst>
                <a:tab pos="465138" algn="l"/>
              </a:tabLst>
              <a:defRPr/>
            </a:pPr>
            <a:r>
              <a:rPr lang="en-CA" sz="2400" dirty="0"/>
              <a:t>Little incentive for professors to devote the hours required to design technology-based resources </a:t>
            </a:r>
          </a:p>
          <a:p>
            <a:pPr marL="290513" lvl="1" indent="-290513" fontAlgn="auto">
              <a:lnSpc>
                <a:spcPct val="120000"/>
              </a:lnSpc>
              <a:spcAft>
                <a:spcPts val="600"/>
              </a:spcAft>
              <a:buClr>
                <a:schemeClr val="tx1"/>
              </a:buClr>
              <a:buFontTx/>
              <a:buBlip>
                <a:blip r:embed="rId3"/>
              </a:buBlip>
              <a:tabLst>
                <a:tab pos="465138" algn="l"/>
              </a:tabLst>
              <a:defRPr/>
            </a:pPr>
            <a:r>
              <a:rPr lang="en-CA" sz="2400" dirty="0"/>
              <a:t>Further, professors may feel that their time is better spent securing research grants and publishing. (p. 80)</a:t>
            </a:r>
          </a:p>
          <a:p>
            <a:pPr marL="290513" lvl="1" indent="-290513" fontAlgn="auto">
              <a:lnSpc>
                <a:spcPct val="120000"/>
              </a:lnSpc>
              <a:spcAft>
                <a:spcPts val="600"/>
              </a:spcAft>
              <a:buClr>
                <a:schemeClr val="tx1"/>
              </a:buClr>
              <a:buFontTx/>
              <a:buBlip>
                <a:blip r:embed="rId3"/>
              </a:buBlip>
              <a:tabLst>
                <a:tab pos="465138" algn="l"/>
              </a:tabLst>
              <a:defRPr/>
            </a:pPr>
            <a:r>
              <a:rPr lang="en-CA" sz="2400" dirty="0"/>
              <a:t>Educators may hesitate to turn to eLearning is because they believe that online learning isolates the learner and lacks interactivity </a:t>
            </a:r>
            <a:endParaRPr lang="en-CA" sz="1050" dirty="0"/>
          </a:p>
          <a:p>
            <a:pPr marL="290513" lvl="1" indent="-290513" fontAlgn="auto">
              <a:lnSpc>
                <a:spcPct val="120000"/>
              </a:lnSpc>
              <a:spcAft>
                <a:spcPts val="600"/>
              </a:spcAft>
              <a:buClr>
                <a:schemeClr val="tx1"/>
              </a:buClr>
              <a:buFontTx/>
              <a:buBlip>
                <a:blip r:embed="rId3"/>
              </a:buBlip>
              <a:tabLst>
                <a:tab pos="465138" algn="l"/>
              </a:tabLst>
              <a:defRPr/>
            </a:pPr>
            <a:r>
              <a:rPr lang="en-CA" sz="2400" dirty="0"/>
              <a:t>Along with Lave and Wenger (1991), many would agree that learning is fundamentally a socially situated process that is enhanced when there is a commitment to the collective good and people engage in learning through and with others</a:t>
            </a:r>
            <a:endParaRPr lang="en-CA" sz="1050" dirty="0"/>
          </a:p>
          <a:p>
            <a:pPr marL="290513" lvl="1" indent="-290513" fontAlgn="auto">
              <a:lnSpc>
                <a:spcPct val="120000"/>
              </a:lnSpc>
              <a:spcAft>
                <a:spcPts val="600"/>
              </a:spcAft>
              <a:buClr>
                <a:schemeClr val="tx1"/>
              </a:buClr>
              <a:buFontTx/>
              <a:buBlip>
                <a:blip r:embed="rId3"/>
              </a:buBlip>
              <a:tabLst>
                <a:tab pos="465138" algn="l"/>
              </a:tabLst>
              <a:defRPr/>
            </a:pPr>
            <a:r>
              <a:rPr lang="en-CA" sz="2400" dirty="0"/>
              <a:t>The online environment is not necessarily devoid of such social interactions and research has revealed it is possible to create a community online.</a:t>
            </a:r>
          </a:p>
        </p:txBody>
      </p:sp>
      <p:sp>
        <p:nvSpPr>
          <p:cNvPr id="4" name="Slide Number Placeholder 3"/>
          <p:cNvSpPr>
            <a:spLocks noGrp="1"/>
          </p:cNvSpPr>
          <p:nvPr>
            <p:ph type="sldNum" sz="quarter" idx="10"/>
          </p:nvPr>
        </p:nvSpPr>
        <p:spPr/>
        <p:txBody>
          <a:bodyPr/>
          <a:lstStyle/>
          <a:p>
            <a:fld id="{F7D9EB78-F6E6-F044-BDE2-3B02CC8C0985}" type="slidenum">
              <a:rPr lang="en-US" smtClean="0"/>
              <a:t>9</a:t>
            </a:fld>
            <a:endParaRPr lang="en-US"/>
          </a:p>
        </p:txBody>
      </p:sp>
    </p:spTree>
    <p:extLst>
      <p:ext uri="{BB962C8B-B14F-4D97-AF65-F5344CB8AC3E}">
        <p14:creationId xmlns:p14="http://schemas.microsoft.com/office/powerpoint/2010/main" val="586724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itchFamily="34" charset="0"/>
            </a:endParaRPr>
          </a:p>
          <a:p>
            <a:pPr marL="290513" lvl="1" indent="-290513">
              <a:lnSpc>
                <a:spcPct val="100000"/>
              </a:lnSpc>
              <a:spcAft>
                <a:spcPts val="600"/>
              </a:spcAft>
              <a:buClr>
                <a:schemeClr val="tx1"/>
              </a:buClr>
              <a:buFontTx/>
              <a:buBlip>
                <a:blip r:embed="rId3"/>
              </a:buBlip>
              <a:tabLst>
                <a:tab pos="465138" algn="l"/>
              </a:tabLst>
            </a:pPr>
            <a:r>
              <a:rPr lang="en-US" dirty="0"/>
              <a:t>Denial - </a:t>
            </a:r>
            <a:r>
              <a:rPr lang="en-CA" sz="2400" dirty="0">
                <a:latin typeface="Arial" charset="0"/>
                <a:cs typeface="Arial" charset="0"/>
              </a:rPr>
              <a:t>Many educators are not taking advantage of the technologies currently available</a:t>
            </a:r>
            <a:r>
              <a:rPr lang="en-CA" sz="2400" baseline="0" dirty="0">
                <a:latin typeface="Arial" charset="0"/>
                <a:cs typeface="Arial" charset="0"/>
              </a:rPr>
              <a:t> </a:t>
            </a:r>
            <a:r>
              <a:rPr lang="en-CA" sz="2400" dirty="0">
                <a:latin typeface="Arial" charset="0"/>
                <a:cs typeface="Arial" charset="0"/>
              </a:rPr>
              <a:t>MacDonald et al. (2005) coined the phrase “the eLearning Contradiction” to describe the incongruity between the expressed need to integrate technology into teaching and what is currently occurring in the majority of universities. University</a:t>
            </a:r>
            <a:r>
              <a:rPr lang="en-CA" sz="2400" baseline="0" dirty="0">
                <a:latin typeface="Arial" charset="0"/>
                <a:cs typeface="Arial" charset="0"/>
              </a:rPr>
              <a:t> students complained that no one answered the phone when they called, registration was complicated and parking impossible.</a:t>
            </a:r>
            <a:r>
              <a:rPr lang="en-CA" sz="2400" dirty="0">
                <a:latin typeface="Arial" charset="0"/>
                <a:cs typeface="Arial" charset="0"/>
              </a:rPr>
              <a:t> </a:t>
            </a:r>
          </a:p>
          <a:p>
            <a:pPr marL="290513" lvl="1" indent="-290513">
              <a:lnSpc>
                <a:spcPct val="100000"/>
              </a:lnSpc>
              <a:spcAft>
                <a:spcPts val="600"/>
              </a:spcAft>
              <a:buClr>
                <a:schemeClr val="tx1"/>
              </a:buClr>
              <a:buFontTx/>
              <a:buBlip>
                <a:blip r:embed="rId3"/>
              </a:buBlip>
              <a:tabLst>
                <a:tab pos="465138" algn="l"/>
              </a:tabLst>
            </a:pPr>
            <a:r>
              <a:rPr lang="en-CA" sz="2400" dirty="0">
                <a:latin typeface="Arial" charset="0"/>
                <a:cs typeface="Arial" charset="0"/>
              </a:rPr>
              <a:t>Bargaining</a:t>
            </a:r>
            <a:r>
              <a:rPr lang="en-CA" sz="2400" baseline="0" dirty="0">
                <a:latin typeface="Arial" charset="0"/>
                <a:cs typeface="Arial" charset="0"/>
              </a:rPr>
              <a:t> </a:t>
            </a:r>
            <a:r>
              <a:rPr lang="en-CA" sz="2400" dirty="0">
                <a:latin typeface="Arial" charset="0"/>
                <a:cs typeface="Arial" charset="0"/>
              </a:rPr>
              <a:t>The benefits and limitations of online learning are well documented in the literature (MacDonald &amp; Gabriel, 1998; MacDonald, </a:t>
            </a:r>
            <a:r>
              <a:rPr lang="en-CA" sz="2400" dirty="0" err="1">
                <a:latin typeface="Arial" charset="0"/>
                <a:cs typeface="Arial" charset="0"/>
              </a:rPr>
              <a:t>Stodel</a:t>
            </a:r>
            <a:r>
              <a:rPr lang="en-CA" sz="2400" dirty="0">
                <a:latin typeface="Arial" charset="0"/>
                <a:cs typeface="Arial" charset="0"/>
              </a:rPr>
              <a:t>, </a:t>
            </a:r>
            <a:r>
              <a:rPr lang="en-CA" sz="2400" dirty="0" err="1">
                <a:latin typeface="Arial" charset="0"/>
                <a:cs typeface="Arial" charset="0"/>
              </a:rPr>
              <a:t>Farres</a:t>
            </a:r>
            <a:r>
              <a:rPr lang="en-CA" sz="2400" dirty="0">
                <a:latin typeface="Arial" charset="0"/>
                <a:cs typeface="Arial" charset="0"/>
              </a:rPr>
              <a:t>, </a:t>
            </a:r>
            <a:r>
              <a:rPr lang="en-CA" sz="2400" dirty="0" err="1">
                <a:latin typeface="Arial" charset="0"/>
                <a:cs typeface="Arial" charset="0"/>
              </a:rPr>
              <a:t>Breithaupt</a:t>
            </a:r>
            <a:r>
              <a:rPr lang="en-CA" sz="2400" dirty="0">
                <a:latin typeface="Arial" charset="0"/>
                <a:cs typeface="Arial" charset="0"/>
              </a:rPr>
              <a:t>, &amp; Gabriel, 2001) </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Supporters of eLearning promote its convenience and flexibility and argue that well designed eLearning can be equal to or superior to face-to-face courses</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They encourage critics to open themselves to new ways of organizing activities and instruction </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Such critics suggest that online learning may be a “poor substitute for classroom teaching” (Beckett). </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Others identify a misfit of technological rhetoric within the realities of educational settings. </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Furthermore, questions have been raised regarding the pedagogical quality that technology provides (</a:t>
            </a:r>
            <a:r>
              <a:rPr lang="en-CA" sz="2400" dirty="0" err="1">
                <a:latin typeface="Arial" charset="0"/>
                <a:cs typeface="Arial" charset="0"/>
              </a:rPr>
              <a:t>Duderstadt</a:t>
            </a:r>
            <a:r>
              <a:rPr lang="en-CA" sz="2400" dirty="0">
                <a:latin typeface="Arial" charset="0"/>
                <a:cs typeface="Arial" charset="0"/>
              </a:rPr>
              <a:t>, 1999; Fox &amp; Herrmann, 2000).</a:t>
            </a:r>
          </a:p>
          <a:p>
            <a:pPr marL="0" marR="0" lvl="1" indent="0" algn="l" defTabSz="914400" rtl="0" eaLnBrk="1" fontAlgn="base" latinLnBrk="0" hangingPunct="1">
              <a:lnSpc>
                <a:spcPct val="100000"/>
              </a:lnSpc>
              <a:spcBef>
                <a:spcPct val="30000"/>
              </a:spcBef>
              <a:spcAft>
                <a:spcPts val="600"/>
              </a:spcAft>
              <a:buClr>
                <a:schemeClr val="tx1"/>
              </a:buClr>
              <a:buSzTx/>
              <a:buFont typeface="Arial"/>
              <a:buNone/>
              <a:tabLst>
                <a:tab pos="465138" algn="l"/>
              </a:tabLst>
              <a:defRPr/>
            </a:pPr>
            <a:r>
              <a:rPr lang="en-CA" sz="2400" dirty="0">
                <a:latin typeface="Arial" charset="0"/>
                <a:cs typeface="Arial" charset="0"/>
              </a:rPr>
              <a:t>Anger - Still more have complained about  a lack of professional development and support for educators to learn and gain confidence with these educational technologies. </a:t>
            </a:r>
          </a:p>
          <a:p>
            <a:pPr marL="290513" lvl="1" indent="-290513" fontAlgn="auto">
              <a:lnSpc>
                <a:spcPct val="140000"/>
              </a:lnSpc>
              <a:spcAft>
                <a:spcPts val="600"/>
              </a:spcAft>
              <a:buClr>
                <a:schemeClr val="tx1"/>
              </a:buClr>
              <a:buFontTx/>
              <a:buBlip>
                <a:blip r:embed="rId3"/>
              </a:buBlip>
              <a:tabLst>
                <a:tab pos="465138" algn="l"/>
              </a:tabLst>
              <a:defRPr/>
            </a:pPr>
            <a:r>
              <a:rPr lang="en-CA" sz="2400" dirty="0"/>
              <a:t>Further, professors may feel that their time is better spent securing research grants and publishing</a:t>
            </a:r>
            <a:endParaRPr lang="en-US" sz="1200" dirty="0"/>
          </a:p>
          <a:p>
            <a:pPr marL="290513" lvl="1" indent="-290513" fontAlgn="auto">
              <a:lnSpc>
                <a:spcPct val="140000"/>
              </a:lnSpc>
              <a:spcAft>
                <a:spcPts val="600"/>
              </a:spcAft>
              <a:buClr>
                <a:schemeClr val="tx1"/>
              </a:buClr>
              <a:buFontTx/>
              <a:buBlip>
                <a:blip r:embed="rId3"/>
              </a:buBlip>
              <a:tabLst>
                <a:tab pos="465138" algn="l"/>
              </a:tabLst>
              <a:defRPr/>
            </a:pPr>
            <a:r>
              <a:rPr lang="en-US" sz="2400" dirty="0"/>
              <a:t>Professors need support in the way of training, time and recognition for their eLearning efforts</a:t>
            </a:r>
            <a:endParaRPr lang="en-CA" sz="1200" dirty="0"/>
          </a:p>
          <a:p>
            <a:pPr marL="290513" lvl="1" indent="-290513" fontAlgn="auto">
              <a:lnSpc>
                <a:spcPct val="140000"/>
              </a:lnSpc>
              <a:spcAft>
                <a:spcPts val="600"/>
              </a:spcAft>
              <a:buClr>
                <a:schemeClr val="tx1"/>
              </a:buClr>
              <a:buFontTx/>
              <a:buBlip>
                <a:blip r:embed="rId3"/>
              </a:buBlip>
              <a:tabLst>
                <a:tab pos="465138" algn="l"/>
              </a:tabLst>
              <a:defRPr/>
            </a:pPr>
            <a:r>
              <a:rPr lang="en-CA" sz="2400" dirty="0"/>
              <a:t>Higher education has been shaped by debate among academics, industry experts, students, and politicians</a:t>
            </a:r>
            <a:endParaRPr lang="en-CA" sz="1050" dirty="0"/>
          </a:p>
          <a:p>
            <a:pPr marL="290513" lvl="1" indent="-290513" fontAlgn="auto">
              <a:lnSpc>
                <a:spcPct val="120000"/>
              </a:lnSpc>
              <a:spcAft>
                <a:spcPts val="600"/>
              </a:spcAft>
              <a:buClr>
                <a:schemeClr val="tx1"/>
              </a:buClr>
              <a:buFontTx/>
              <a:buBlip>
                <a:blip r:embed="rId3"/>
              </a:buBlip>
              <a:tabLst>
                <a:tab pos="465138" algn="l"/>
              </a:tabLst>
              <a:defRPr/>
            </a:pPr>
            <a:r>
              <a:rPr lang="en-CA" sz="2400" dirty="0"/>
              <a:t>It is undeniable that, in recent years, budget restrictions and  changing student enrolments have forced educators to become </a:t>
            </a:r>
          </a:p>
          <a:p>
            <a:pPr marL="290513" lvl="1" indent="-290513" fontAlgn="auto">
              <a:lnSpc>
                <a:spcPct val="120000"/>
              </a:lnSpc>
              <a:spcAft>
                <a:spcPts val="600"/>
              </a:spcAft>
              <a:buClr>
                <a:schemeClr val="tx1"/>
              </a:buClr>
              <a:buFontTx/>
              <a:buNone/>
              <a:tabLst>
                <a:tab pos="465138" algn="l"/>
              </a:tabLst>
              <a:defRPr/>
            </a:pPr>
            <a:r>
              <a:rPr lang="en-CA" sz="2400" dirty="0"/>
              <a:t>     more efficient</a:t>
            </a:r>
          </a:p>
          <a:p>
            <a:pPr marL="290513" lvl="1" indent="-290513">
              <a:lnSpc>
                <a:spcPct val="120000"/>
              </a:lnSpc>
              <a:spcAft>
                <a:spcPts val="600"/>
              </a:spcAft>
              <a:buClr>
                <a:schemeClr val="tx1"/>
              </a:buClr>
              <a:buFontTx/>
              <a:buBlip>
                <a:blip r:embed="rId3"/>
              </a:buBlip>
              <a:tabLst>
                <a:tab pos="465138" algn="l"/>
              </a:tabLst>
            </a:pPr>
            <a:r>
              <a:rPr lang="en-CA" sz="2400" dirty="0">
                <a:latin typeface="Arial" charset="0"/>
                <a:cs typeface="Arial" charset="0"/>
              </a:rPr>
              <a:t>Advocates asserted that effective instruction must be driven by sound pedagogical principals, involve critical thinking, and provide a real community to learners</a:t>
            </a:r>
          </a:p>
          <a:p>
            <a:pPr marL="290513" lvl="1" indent="-290513">
              <a:lnSpc>
                <a:spcPct val="120000"/>
              </a:lnSpc>
              <a:spcAft>
                <a:spcPts val="600"/>
              </a:spcAft>
              <a:buClr>
                <a:schemeClr val="tx1"/>
              </a:buClr>
              <a:buFontTx/>
              <a:buBlip>
                <a:blip r:embed="rId3"/>
              </a:buBlip>
              <a:tabLst>
                <a:tab pos="465138" algn="l"/>
              </a:tabLst>
            </a:pPr>
            <a:r>
              <a:rPr lang="en-US" sz="2400" dirty="0">
                <a:latin typeface="Arial" charset="0"/>
                <a:cs typeface="Arial" charset="0"/>
              </a:rPr>
              <a:t>Although everyone wants quality courses, stakeholders bring different definitions of quality, which impacts the planning process, Benson (2003) </a:t>
            </a:r>
          </a:p>
          <a:p>
            <a:pPr marL="290513" lvl="1" indent="-290513" fontAlgn="auto">
              <a:lnSpc>
                <a:spcPct val="120000"/>
              </a:lnSpc>
              <a:spcAft>
                <a:spcPts val="600"/>
              </a:spcAft>
              <a:buClr>
                <a:schemeClr val="tx1"/>
              </a:buClr>
              <a:buFontTx/>
              <a:buBlip>
                <a:blip r:embed="rId3"/>
              </a:buBlip>
              <a:tabLst>
                <a:tab pos="465138" algn="l"/>
              </a:tabLst>
              <a:defRPr/>
            </a:pPr>
            <a:r>
              <a:rPr lang="en-CA" sz="2400" dirty="0"/>
              <a:t>MacDonald et al. (2005) suggested why professors may prefer to stay with their tried and true methods of teaching</a:t>
            </a:r>
          </a:p>
          <a:p>
            <a:pPr marL="290513" lvl="1" indent="-290513" fontAlgn="auto">
              <a:lnSpc>
                <a:spcPct val="120000"/>
              </a:lnSpc>
              <a:spcAft>
                <a:spcPts val="600"/>
              </a:spcAft>
              <a:buClr>
                <a:schemeClr val="tx1"/>
              </a:buClr>
              <a:buFontTx/>
              <a:buBlip>
                <a:blip r:embed="rId3"/>
              </a:buBlip>
              <a:tabLst>
                <a:tab pos="465138" algn="l"/>
              </a:tabLst>
              <a:defRPr/>
            </a:pPr>
            <a:r>
              <a:rPr lang="en-CA" sz="2400" dirty="0"/>
              <a:t>Little incentive for professors to devote the hours required to design technology-based resources </a:t>
            </a:r>
          </a:p>
          <a:p>
            <a:pPr marL="290513" lvl="1" indent="-290513" fontAlgn="auto">
              <a:lnSpc>
                <a:spcPct val="120000"/>
              </a:lnSpc>
              <a:spcAft>
                <a:spcPts val="600"/>
              </a:spcAft>
              <a:buClr>
                <a:schemeClr val="tx1"/>
              </a:buClr>
              <a:buFontTx/>
              <a:buBlip>
                <a:blip r:embed="rId3"/>
              </a:buBlip>
              <a:tabLst>
                <a:tab pos="465138" algn="l"/>
              </a:tabLst>
              <a:defRPr/>
            </a:pPr>
            <a:r>
              <a:rPr lang="en-CA" sz="2400" dirty="0"/>
              <a:t>Further, professors may feel that their time is better spent securing research grants and publishing. (p. 80)</a:t>
            </a:r>
          </a:p>
          <a:p>
            <a:pPr marL="290513" lvl="1" indent="-290513" fontAlgn="auto">
              <a:lnSpc>
                <a:spcPct val="120000"/>
              </a:lnSpc>
              <a:spcAft>
                <a:spcPts val="600"/>
              </a:spcAft>
              <a:buClr>
                <a:schemeClr val="tx1"/>
              </a:buClr>
              <a:buFontTx/>
              <a:buBlip>
                <a:blip r:embed="rId3"/>
              </a:buBlip>
              <a:tabLst>
                <a:tab pos="465138" algn="l"/>
              </a:tabLst>
              <a:defRPr/>
            </a:pPr>
            <a:r>
              <a:rPr lang="en-CA" sz="2400" dirty="0"/>
              <a:t>Educators may hesitate to turn to eLearning is because they believe that online learning isolates the learner and lacks interactivity </a:t>
            </a:r>
            <a:endParaRPr lang="en-CA" sz="1050" dirty="0"/>
          </a:p>
          <a:p>
            <a:pPr marL="290513" lvl="1" indent="-290513" fontAlgn="auto">
              <a:lnSpc>
                <a:spcPct val="120000"/>
              </a:lnSpc>
              <a:spcAft>
                <a:spcPts val="600"/>
              </a:spcAft>
              <a:buClr>
                <a:schemeClr val="tx1"/>
              </a:buClr>
              <a:buFontTx/>
              <a:buBlip>
                <a:blip r:embed="rId3"/>
              </a:buBlip>
              <a:tabLst>
                <a:tab pos="465138" algn="l"/>
              </a:tabLst>
              <a:defRPr/>
            </a:pPr>
            <a:r>
              <a:rPr lang="en-CA" sz="2400" dirty="0"/>
              <a:t>Along with Lave and Wenger (1991), many would agree that learning is fundamentally a socially situated process that is enhanced when there is a commitment to the collective good and people engage in learning through and with others</a:t>
            </a:r>
            <a:endParaRPr lang="en-CA" sz="1050" dirty="0"/>
          </a:p>
          <a:p>
            <a:pPr marL="290513" lvl="1" indent="-290513" fontAlgn="auto">
              <a:lnSpc>
                <a:spcPct val="120000"/>
              </a:lnSpc>
              <a:spcAft>
                <a:spcPts val="600"/>
              </a:spcAft>
              <a:buClr>
                <a:schemeClr val="tx1"/>
              </a:buClr>
              <a:buFontTx/>
              <a:buBlip>
                <a:blip r:embed="rId3"/>
              </a:buBlip>
              <a:tabLst>
                <a:tab pos="465138" algn="l"/>
              </a:tabLst>
              <a:defRPr/>
            </a:pPr>
            <a:r>
              <a:rPr lang="en-CA" sz="2400" dirty="0"/>
              <a:t>The online environment is not necessarily devoid of such social interactions and research has revealed it is possible to create a community online.</a:t>
            </a:r>
          </a:p>
        </p:txBody>
      </p:sp>
      <p:sp>
        <p:nvSpPr>
          <p:cNvPr id="4" name="Slide Number Placeholder 3"/>
          <p:cNvSpPr>
            <a:spLocks noGrp="1"/>
          </p:cNvSpPr>
          <p:nvPr>
            <p:ph type="sldNum" sz="quarter" idx="10"/>
          </p:nvPr>
        </p:nvSpPr>
        <p:spPr/>
        <p:txBody>
          <a:bodyPr/>
          <a:lstStyle/>
          <a:p>
            <a:fld id="{F7D9EB78-F6E6-F044-BDE2-3B02CC8C0985}" type="slidenum">
              <a:rPr lang="en-US" smtClean="0"/>
              <a:t>10</a:t>
            </a:fld>
            <a:endParaRPr lang="en-US"/>
          </a:p>
        </p:txBody>
      </p:sp>
    </p:spTree>
    <p:extLst>
      <p:ext uri="{BB962C8B-B14F-4D97-AF65-F5344CB8AC3E}">
        <p14:creationId xmlns:p14="http://schemas.microsoft.com/office/powerpoint/2010/main" val="1578860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01F1E"/>
                </a:solidFill>
                <a:effectLst/>
                <a:highlight>
                  <a:srgbClr val="FFFF00"/>
                </a:highlight>
                <a:latin typeface="Calibri" panose="020F0502020204030204" pitchFamily="34" charset="0"/>
                <a:ea typeface="Times New Roman" panose="02020603050405020304" pitchFamily="18" charset="0"/>
              </a:rPr>
              <a:t>For example, the term ‘communication’ </a:t>
            </a:r>
            <a:r>
              <a:rPr lang="en-US" sz="1800" dirty="0" err="1">
                <a:solidFill>
                  <a:srgbClr val="201F1E"/>
                </a:solidFill>
                <a:effectLst/>
                <a:highlight>
                  <a:srgbClr val="FFFF00"/>
                </a:highlight>
                <a:latin typeface="Calibri" panose="020F0502020204030204" pitchFamily="34" charset="0"/>
                <a:ea typeface="Times New Roman" panose="02020603050405020304" pitchFamily="18" charset="0"/>
              </a:rPr>
              <a:t>wa</a:t>
            </a:r>
            <a:r>
              <a:rPr lang="en-US" sz="1800" dirty="0">
                <a:solidFill>
                  <a:srgbClr val="201F1E"/>
                </a:solidFill>
                <a:effectLst/>
                <a:highlight>
                  <a:srgbClr val="FFFF00"/>
                </a:highlight>
                <a:latin typeface="Calibri" panose="020F0502020204030204" pitchFamily="34" charset="0"/>
                <a:ea typeface="Times New Roman" panose="02020603050405020304" pitchFamily="18" charset="0"/>
              </a:rPr>
              <a:t> s not in the initial draft yet on review was deemed important to an effective learning environment and added under “community”.  </a:t>
            </a:r>
            <a:endParaRPr lang="en-CA" sz="1800" dirty="0">
              <a:effectLst/>
              <a:latin typeface="Times New Roman" panose="02020603050405020304" pitchFamily="18" charset="0"/>
              <a:ea typeface="Times New Roman" panose="02020603050405020304" pitchFamily="18" charset="0"/>
            </a:endParaRPr>
          </a:p>
          <a:p>
            <a:r>
              <a:rPr lang="en-US" sz="1800" dirty="0">
                <a:effectLst/>
                <a:highlight>
                  <a:srgbClr val="FFFF00"/>
                </a:highlight>
                <a:latin typeface="Calibri" panose="020F0502020204030204" pitchFamily="34" charset="0"/>
                <a:ea typeface="Times New Roman" panose="02020603050405020304" pitchFamily="18" charset="0"/>
              </a:rPr>
              <a:t>The variables and sub-variables were operationalized based on information from the literature review and the collective practical experience, knowledge and best practices of experts (see</a:t>
            </a:r>
            <a:r>
              <a:rPr lang="en-US" sz="1800" dirty="0">
                <a:effectLst/>
                <a:latin typeface="Calibri" panose="020F0502020204030204" pitchFamily="34"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F7D9EB78-F6E6-F044-BDE2-3B02CC8C0985}" type="slidenum">
              <a:rPr lang="en-US" smtClean="0"/>
              <a:t>11</a:t>
            </a:fld>
            <a:endParaRPr lang="en-US"/>
          </a:p>
        </p:txBody>
      </p:sp>
    </p:spTree>
    <p:extLst>
      <p:ext uri="{BB962C8B-B14F-4D97-AF65-F5344CB8AC3E}">
        <p14:creationId xmlns:p14="http://schemas.microsoft.com/office/powerpoint/2010/main" val="3257380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itchFamily="34" charset="0"/>
            </a:endParaRPr>
          </a:p>
          <a:p>
            <a:pPr marL="290513" lvl="1" indent="-290513">
              <a:lnSpc>
                <a:spcPct val="100000"/>
              </a:lnSpc>
              <a:spcAft>
                <a:spcPts val="600"/>
              </a:spcAft>
              <a:buClr>
                <a:schemeClr val="tx1"/>
              </a:buClr>
              <a:buFontTx/>
              <a:buBlip>
                <a:blip r:embed="rId3"/>
              </a:buBlip>
              <a:tabLst>
                <a:tab pos="465138" algn="l"/>
              </a:tabLst>
            </a:pPr>
            <a:r>
              <a:rPr lang="en-US" dirty="0"/>
              <a:t>Denial - </a:t>
            </a:r>
            <a:r>
              <a:rPr lang="en-CA" sz="2400" dirty="0">
                <a:latin typeface="Arial" charset="0"/>
                <a:cs typeface="Arial" charset="0"/>
              </a:rPr>
              <a:t>Many educators are not taking advantage of the technologies currently available</a:t>
            </a:r>
            <a:r>
              <a:rPr lang="en-CA" sz="2400" baseline="0" dirty="0">
                <a:latin typeface="Arial" charset="0"/>
                <a:cs typeface="Arial" charset="0"/>
              </a:rPr>
              <a:t> </a:t>
            </a:r>
            <a:r>
              <a:rPr lang="en-CA" sz="2400" dirty="0">
                <a:latin typeface="Arial" charset="0"/>
                <a:cs typeface="Arial" charset="0"/>
              </a:rPr>
              <a:t>MacDonald et al. (2005) coined the phrase “the eLearning Contradiction” to describe the incongruity between the expressed need to integrate technology into teaching and what is currently occurring in the majority of universities. University</a:t>
            </a:r>
            <a:r>
              <a:rPr lang="en-CA" sz="2400" baseline="0" dirty="0">
                <a:latin typeface="Arial" charset="0"/>
                <a:cs typeface="Arial" charset="0"/>
              </a:rPr>
              <a:t> students complained that no one answered the phone when they called, registration was complicated and parking impossible.</a:t>
            </a:r>
            <a:r>
              <a:rPr lang="en-CA" sz="2400" dirty="0">
                <a:latin typeface="Arial" charset="0"/>
                <a:cs typeface="Arial" charset="0"/>
              </a:rPr>
              <a:t> </a:t>
            </a:r>
          </a:p>
          <a:p>
            <a:pPr marL="290513" lvl="1" indent="-290513">
              <a:lnSpc>
                <a:spcPct val="100000"/>
              </a:lnSpc>
              <a:spcAft>
                <a:spcPts val="600"/>
              </a:spcAft>
              <a:buClr>
                <a:schemeClr val="tx1"/>
              </a:buClr>
              <a:buFontTx/>
              <a:buBlip>
                <a:blip r:embed="rId3"/>
              </a:buBlip>
              <a:tabLst>
                <a:tab pos="465138" algn="l"/>
              </a:tabLst>
            </a:pPr>
            <a:r>
              <a:rPr lang="en-CA" sz="2400" dirty="0">
                <a:latin typeface="Arial" charset="0"/>
                <a:cs typeface="Arial" charset="0"/>
              </a:rPr>
              <a:t>Bargaining</a:t>
            </a:r>
            <a:r>
              <a:rPr lang="en-CA" sz="2400" baseline="0" dirty="0">
                <a:latin typeface="Arial" charset="0"/>
                <a:cs typeface="Arial" charset="0"/>
              </a:rPr>
              <a:t> </a:t>
            </a:r>
            <a:r>
              <a:rPr lang="en-CA" sz="2400" dirty="0">
                <a:latin typeface="Arial" charset="0"/>
                <a:cs typeface="Arial" charset="0"/>
              </a:rPr>
              <a:t>The benefits and limitations of online learning are well documented in the literature (MacDonald &amp; Gabriel, 1998; MacDonald, </a:t>
            </a:r>
            <a:r>
              <a:rPr lang="en-CA" sz="2400" dirty="0" err="1">
                <a:latin typeface="Arial" charset="0"/>
                <a:cs typeface="Arial" charset="0"/>
              </a:rPr>
              <a:t>Stodel</a:t>
            </a:r>
            <a:r>
              <a:rPr lang="en-CA" sz="2400" dirty="0">
                <a:latin typeface="Arial" charset="0"/>
                <a:cs typeface="Arial" charset="0"/>
              </a:rPr>
              <a:t>, </a:t>
            </a:r>
            <a:r>
              <a:rPr lang="en-CA" sz="2400" dirty="0" err="1">
                <a:latin typeface="Arial" charset="0"/>
                <a:cs typeface="Arial" charset="0"/>
              </a:rPr>
              <a:t>Farres</a:t>
            </a:r>
            <a:r>
              <a:rPr lang="en-CA" sz="2400" dirty="0">
                <a:latin typeface="Arial" charset="0"/>
                <a:cs typeface="Arial" charset="0"/>
              </a:rPr>
              <a:t>, </a:t>
            </a:r>
            <a:r>
              <a:rPr lang="en-CA" sz="2400" dirty="0" err="1">
                <a:latin typeface="Arial" charset="0"/>
                <a:cs typeface="Arial" charset="0"/>
              </a:rPr>
              <a:t>Breithaupt</a:t>
            </a:r>
            <a:r>
              <a:rPr lang="en-CA" sz="2400" dirty="0">
                <a:latin typeface="Arial" charset="0"/>
                <a:cs typeface="Arial" charset="0"/>
              </a:rPr>
              <a:t>, &amp; Gabriel, 2001) </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Supporters of eLearning promote its convenience and flexibility and argue that well designed eLearning can be equal to or superior to face-to-face courses</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They encourage critics to open themselves to new ways of organizing activities and instruction </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Such critics suggest that online learning may be a “poor substitute for classroom teaching” (Beckett). </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Others identify a misfit of technological rhetoric within the realities of educational settings. </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Furthermore, questions have been raised regarding the pedagogical quality that technology provides (</a:t>
            </a:r>
            <a:r>
              <a:rPr lang="en-CA" sz="2400" dirty="0" err="1">
                <a:latin typeface="Arial" charset="0"/>
                <a:cs typeface="Arial" charset="0"/>
              </a:rPr>
              <a:t>Duderstadt</a:t>
            </a:r>
            <a:r>
              <a:rPr lang="en-CA" sz="2400" dirty="0">
                <a:latin typeface="Arial" charset="0"/>
                <a:cs typeface="Arial" charset="0"/>
              </a:rPr>
              <a:t>, 1999; Fox &amp; Herrmann, 2000).</a:t>
            </a:r>
          </a:p>
          <a:p>
            <a:pPr marL="0" marR="0" lvl="1" indent="0" algn="l" defTabSz="914400" rtl="0" eaLnBrk="1" fontAlgn="base" latinLnBrk="0" hangingPunct="1">
              <a:lnSpc>
                <a:spcPct val="100000"/>
              </a:lnSpc>
              <a:spcBef>
                <a:spcPct val="30000"/>
              </a:spcBef>
              <a:spcAft>
                <a:spcPts val="600"/>
              </a:spcAft>
              <a:buClr>
                <a:schemeClr val="tx1"/>
              </a:buClr>
              <a:buSzTx/>
              <a:buFont typeface="Arial"/>
              <a:buNone/>
              <a:tabLst>
                <a:tab pos="465138" algn="l"/>
              </a:tabLst>
              <a:defRPr/>
            </a:pPr>
            <a:r>
              <a:rPr lang="en-CA" sz="2400" dirty="0">
                <a:latin typeface="Arial" charset="0"/>
                <a:cs typeface="Arial" charset="0"/>
              </a:rPr>
              <a:t>Anger - Still more have complained about  a lack of professional development and support for educators to learn and gain confidence with these educational technologies. </a:t>
            </a:r>
          </a:p>
          <a:p>
            <a:pPr marL="290513" lvl="1" indent="-290513" fontAlgn="auto">
              <a:lnSpc>
                <a:spcPct val="140000"/>
              </a:lnSpc>
              <a:spcAft>
                <a:spcPts val="600"/>
              </a:spcAft>
              <a:buClr>
                <a:schemeClr val="tx1"/>
              </a:buClr>
              <a:buFontTx/>
              <a:buBlip>
                <a:blip r:embed="rId3"/>
              </a:buBlip>
              <a:tabLst>
                <a:tab pos="465138" algn="l"/>
              </a:tabLst>
              <a:defRPr/>
            </a:pPr>
            <a:r>
              <a:rPr lang="en-CA" sz="2400" dirty="0"/>
              <a:t>Further, professors may feel that their time is better spent securing research grants and publishing</a:t>
            </a:r>
            <a:endParaRPr lang="en-US" sz="1200" dirty="0"/>
          </a:p>
          <a:p>
            <a:pPr marL="290513" lvl="1" indent="-290513" fontAlgn="auto">
              <a:lnSpc>
                <a:spcPct val="140000"/>
              </a:lnSpc>
              <a:spcAft>
                <a:spcPts val="600"/>
              </a:spcAft>
              <a:buClr>
                <a:schemeClr val="tx1"/>
              </a:buClr>
              <a:buFontTx/>
              <a:buBlip>
                <a:blip r:embed="rId3"/>
              </a:buBlip>
              <a:tabLst>
                <a:tab pos="465138" algn="l"/>
              </a:tabLst>
              <a:defRPr/>
            </a:pPr>
            <a:r>
              <a:rPr lang="en-US" sz="2400" dirty="0"/>
              <a:t>Professors need support in the way of training, time and recognition for their eLearning efforts</a:t>
            </a:r>
            <a:endParaRPr lang="en-CA" sz="1200" dirty="0"/>
          </a:p>
          <a:p>
            <a:pPr marL="290513" lvl="1" indent="-290513" fontAlgn="auto">
              <a:lnSpc>
                <a:spcPct val="140000"/>
              </a:lnSpc>
              <a:spcAft>
                <a:spcPts val="600"/>
              </a:spcAft>
              <a:buClr>
                <a:schemeClr val="tx1"/>
              </a:buClr>
              <a:buFontTx/>
              <a:buBlip>
                <a:blip r:embed="rId3"/>
              </a:buBlip>
              <a:tabLst>
                <a:tab pos="465138" algn="l"/>
              </a:tabLst>
              <a:defRPr/>
            </a:pPr>
            <a:r>
              <a:rPr lang="en-CA" sz="2400" dirty="0"/>
              <a:t>Higher education has been shaped by debate among academics, industry experts, students, and politicians</a:t>
            </a:r>
            <a:endParaRPr lang="en-CA" sz="1050" dirty="0"/>
          </a:p>
          <a:p>
            <a:pPr marL="290513" lvl="1" indent="-290513" fontAlgn="auto">
              <a:lnSpc>
                <a:spcPct val="120000"/>
              </a:lnSpc>
              <a:spcAft>
                <a:spcPts val="600"/>
              </a:spcAft>
              <a:buClr>
                <a:schemeClr val="tx1"/>
              </a:buClr>
              <a:buFontTx/>
              <a:buBlip>
                <a:blip r:embed="rId3"/>
              </a:buBlip>
              <a:tabLst>
                <a:tab pos="465138" algn="l"/>
              </a:tabLst>
              <a:defRPr/>
            </a:pPr>
            <a:r>
              <a:rPr lang="en-CA" sz="2400" dirty="0"/>
              <a:t>It is undeniable that, in recent years, budget restrictions and  changing student enrolments have forced educators to become </a:t>
            </a:r>
          </a:p>
          <a:p>
            <a:pPr marL="290513" lvl="1" indent="-290513" fontAlgn="auto">
              <a:lnSpc>
                <a:spcPct val="120000"/>
              </a:lnSpc>
              <a:spcAft>
                <a:spcPts val="600"/>
              </a:spcAft>
              <a:buClr>
                <a:schemeClr val="tx1"/>
              </a:buClr>
              <a:buFontTx/>
              <a:buNone/>
              <a:tabLst>
                <a:tab pos="465138" algn="l"/>
              </a:tabLst>
              <a:defRPr/>
            </a:pPr>
            <a:r>
              <a:rPr lang="en-CA" sz="2400" dirty="0"/>
              <a:t>     more efficient</a:t>
            </a:r>
          </a:p>
          <a:p>
            <a:pPr marL="290513" lvl="1" indent="-290513">
              <a:lnSpc>
                <a:spcPct val="120000"/>
              </a:lnSpc>
              <a:spcAft>
                <a:spcPts val="600"/>
              </a:spcAft>
              <a:buClr>
                <a:schemeClr val="tx1"/>
              </a:buClr>
              <a:buFontTx/>
              <a:buBlip>
                <a:blip r:embed="rId3"/>
              </a:buBlip>
              <a:tabLst>
                <a:tab pos="465138" algn="l"/>
              </a:tabLst>
            </a:pPr>
            <a:r>
              <a:rPr lang="en-CA" sz="2400" dirty="0">
                <a:latin typeface="Arial" charset="0"/>
                <a:cs typeface="Arial" charset="0"/>
              </a:rPr>
              <a:t>Advocates asserted that effective instruction must be driven by sound pedagogical principals, involve critical thinking, and provide a real community to learners</a:t>
            </a:r>
          </a:p>
          <a:p>
            <a:pPr marL="290513" lvl="1" indent="-290513">
              <a:lnSpc>
                <a:spcPct val="120000"/>
              </a:lnSpc>
              <a:spcAft>
                <a:spcPts val="600"/>
              </a:spcAft>
              <a:buClr>
                <a:schemeClr val="tx1"/>
              </a:buClr>
              <a:buFontTx/>
              <a:buBlip>
                <a:blip r:embed="rId3"/>
              </a:buBlip>
              <a:tabLst>
                <a:tab pos="465138" algn="l"/>
              </a:tabLst>
            </a:pPr>
            <a:r>
              <a:rPr lang="en-US" sz="2400" dirty="0">
                <a:latin typeface="Arial" charset="0"/>
                <a:cs typeface="Arial" charset="0"/>
              </a:rPr>
              <a:t>Although everyone wants quality courses, stakeholders bring different definitions of quality, which impacts the planning process, Benson (2003) </a:t>
            </a:r>
          </a:p>
          <a:p>
            <a:pPr marL="290513" lvl="1" indent="-290513" fontAlgn="auto">
              <a:lnSpc>
                <a:spcPct val="120000"/>
              </a:lnSpc>
              <a:spcAft>
                <a:spcPts val="600"/>
              </a:spcAft>
              <a:buClr>
                <a:schemeClr val="tx1"/>
              </a:buClr>
              <a:buFontTx/>
              <a:buBlip>
                <a:blip r:embed="rId3"/>
              </a:buBlip>
              <a:tabLst>
                <a:tab pos="465138" algn="l"/>
              </a:tabLst>
              <a:defRPr/>
            </a:pPr>
            <a:r>
              <a:rPr lang="en-CA" sz="2400" dirty="0"/>
              <a:t>MacDonald et al. (2005) suggested why professors may prefer to stay with their tried and true methods of teaching</a:t>
            </a:r>
          </a:p>
          <a:p>
            <a:pPr marL="290513" lvl="1" indent="-290513" fontAlgn="auto">
              <a:lnSpc>
                <a:spcPct val="120000"/>
              </a:lnSpc>
              <a:spcAft>
                <a:spcPts val="600"/>
              </a:spcAft>
              <a:buClr>
                <a:schemeClr val="tx1"/>
              </a:buClr>
              <a:buFontTx/>
              <a:buBlip>
                <a:blip r:embed="rId3"/>
              </a:buBlip>
              <a:tabLst>
                <a:tab pos="465138" algn="l"/>
              </a:tabLst>
              <a:defRPr/>
            </a:pPr>
            <a:r>
              <a:rPr lang="en-CA" sz="2400" dirty="0"/>
              <a:t>Little incentive for professors to devote the hours required to design technology-based resources </a:t>
            </a:r>
          </a:p>
          <a:p>
            <a:pPr marL="290513" lvl="1" indent="-290513" fontAlgn="auto">
              <a:lnSpc>
                <a:spcPct val="120000"/>
              </a:lnSpc>
              <a:spcAft>
                <a:spcPts val="600"/>
              </a:spcAft>
              <a:buClr>
                <a:schemeClr val="tx1"/>
              </a:buClr>
              <a:buFontTx/>
              <a:buBlip>
                <a:blip r:embed="rId3"/>
              </a:buBlip>
              <a:tabLst>
                <a:tab pos="465138" algn="l"/>
              </a:tabLst>
              <a:defRPr/>
            </a:pPr>
            <a:r>
              <a:rPr lang="en-CA" sz="2400" dirty="0"/>
              <a:t>Further, professors may feel that their time is better spent securing research grants and publishing. (p. 80)</a:t>
            </a:r>
          </a:p>
          <a:p>
            <a:pPr marL="290513" lvl="1" indent="-290513" fontAlgn="auto">
              <a:lnSpc>
                <a:spcPct val="120000"/>
              </a:lnSpc>
              <a:spcAft>
                <a:spcPts val="600"/>
              </a:spcAft>
              <a:buClr>
                <a:schemeClr val="tx1"/>
              </a:buClr>
              <a:buFontTx/>
              <a:buBlip>
                <a:blip r:embed="rId3"/>
              </a:buBlip>
              <a:tabLst>
                <a:tab pos="465138" algn="l"/>
              </a:tabLst>
              <a:defRPr/>
            </a:pPr>
            <a:r>
              <a:rPr lang="en-CA" sz="2400" dirty="0"/>
              <a:t>Educators may hesitate to turn to eLearning is because they believe that online learning isolates the learner and lacks interactivity </a:t>
            </a:r>
            <a:endParaRPr lang="en-CA" sz="1050" dirty="0"/>
          </a:p>
          <a:p>
            <a:pPr marL="290513" lvl="1" indent="-290513" fontAlgn="auto">
              <a:lnSpc>
                <a:spcPct val="120000"/>
              </a:lnSpc>
              <a:spcAft>
                <a:spcPts val="600"/>
              </a:spcAft>
              <a:buClr>
                <a:schemeClr val="tx1"/>
              </a:buClr>
              <a:buFontTx/>
              <a:buBlip>
                <a:blip r:embed="rId3"/>
              </a:buBlip>
              <a:tabLst>
                <a:tab pos="465138" algn="l"/>
              </a:tabLst>
              <a:defRPr/>
            </a:pPr>
            <a:r>
              <a:rPr lang="en-CA" sz="2400" dirty="0"/>
              <a:t>Along with Lave and Wenger (1991), many would agree that learning is fundamentally a socially situated process that is enhanced when there is a commitment to the collective good and people engage in learning through and with others</a:t>
            </a:r>
            <a:endParaRPr lang="en-CA" sz="1050" dirty="0"/>
          </a:p>
          <a:p>
            <a:pPr marL="290513" lvl="1" indent="-290513" fontAlgn="auto">
              <a:lnSpc>
                <a:spcPct val="120000"/>
              </a:lnSpc>
              <a:spcAft>
                <a:spcPts val="600"/>
              </a:spcAft>
              <a:buClr>
                <a:schemeClr val="tx1"/>
              </a:buClr>
              <a:buFontTx/>
              <a:buBlip>
                <a:blip r:embed="rId3"/>
              </a:buBlip>
              <a:tabLst>
                <a:tab pos="465138" algn="l"/>
              </a:tabLst>
              <a:defRPr/>
            </a:pPr>
            <a:r>
              <a:rPr lang="en-CA" sz="2400" dirty="0"/>
              <a:t>The online environment is not necessarily devoid of such social interactions and research has revealed it is possible to create a community online.</a:t>
            </a:r>
          </a:p>
        </p:txBody>
      </p:sp>
      <p:sp>
        <p:nvSpPr>
          <p:cNvPr id="4" name="Slide Number Placeholder 3"/>
          <p:cNvSpPr>
            <a:spLocks noGrp="1"/>
          </p:cNvSpPr>
          <p:nvPr>
            <p:ph type="sldNum" sz="quarter" idx="10"/>
          </p:nvPr>
        </p:nvSpPr>
        <p:spPr/>
        <p:txBody>
          <a:bodyPr/>
          <a:lstStyle/>
          <a:p>
            <a:fld id="{F7D9EB78-F6E6-F044-BDE2-3B02CC8C0985}" type="slidenum">
              <a:rPr lang="en-US" smtClean="0"/>
              <a:t>12</a:t>
            </a:fld>
            <a:endParaRPr lang="en-US"/>
          </a:p>
        </p:txBody>
      </p:sp>
    </p:spTree>
    <p:extLst>
      <p:ext uri="{BB962C8B-B14F-4D97-AF65-F5344CB8AC3E}">
        <p14:creationId xmlns:p14="http://schemas.microsoft.com/office/powerpoint/2010/main" val="4141516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itchFamily="34" charset="0"/>
            </a:endParaRPr>
          </a:p>
          <a:p>
            <a:pPr marL="290513" lvl="1" indent="-290513">
              <a:lnSpc>
                <a:spcPct val="100000"/>
              </a:lnSpc>
              <a:spcAft>
                <a:spcPts val="600"/>
              </a:spcAft>
              <a:buClr>
                <a:schemeClr val="tx1"/>
              </a:buClr>
              <a:buFontTx/>
              <a:buBlip>
                <a:blip r:embed="rId3"/>
              </a:buBlip>
              <a:tabLst>
                <a:tab pos="465138" algn="l"/>
              </a:tabLst>
            </a:pPr>
            <a:r>
              <a:rPr lang="en-US" dirty="0"/>
              <a:t>Denial - </a:t>
            </a:r>
            <a:r>
              <a:rPr lang="en-CA" sz="2400" dirty="0">
                <a:latin typeface="Arial" charset="0"/>
                <a:cs typeface="Arial" charset="0"/>
              </a:rPr>
              <a:t>Many educators are not taking advantage of the technologies currently available</a:t>
            </a:r>
            <a:r>
              <a:rPr lang="en-CA" sz="2400" baseline="0" dirty="0">
                <a:latin typeface="Arial" charset="0"/>
                <a:cs typeface="Arial" charset="0"/>
              </a:rPr>
              <a:t> </a:t>
            </a:r>
            <a:r>
              <a:rPr lang="en-CA" sz="2400" dirty="0">
                <a:latin typeface="Arial" charset="0"/>
                <a:cs typeface="Arial" charset="0"/>
              </a:rPr>
              <a:t>MacDonald et al. (2005) coined the phrase “the eLearning Contradiction” to describe the incongruity between the expressed need to integrate technology into teaching and what is currently occurring in the majority of universities. University</a:t>
            </a:r>
            <a:r>
              <a:rPr lang="en-CA" sz="2400" baseline="0" dirty="0">
                <a:latin typeface="Arial" charset="0"/>
                <a:cs typeface="Arial" charset="0"/>
              </a:rPr>
              <a:t> students complained that no one answered the phone when they called, registration was complicated and parking impossible.</a:t>
            </a:r>
            <a:r>
              <a:rPr lang="en-CA" sz="2400" dirty="0">
                <a:latin typeface="Arial" charset="0"/>
                <a:cs typeface="Arial" charset="0"/>
              </a:rPr>
              <a:t> </a:t>
            </a:r>
          </a:p>
          <a:p>
            <a:pPr marL="290513" lvl="1" indent="-290513">
              <a:lnSpc>
                <a:spcPct val="100000"/>
              </a:lnSpc>
              <a:spcAft>
                <a:spcPts val="600"/>
              </a:spcAft>
              <a:buClr>
                <a:schemeClr val="tx1"/>
              </a:buClr>
              <a:buFontTx/>
              <a:buBlip>
                <a:blip r:embed="rId3"/>
              </a:buBlip>
              <a:tabLst>
                <a:tab pos="465138" algn="l"/>
              </a:tabLst>
            </a:pPr>
            <a:r>
              <a:rPr lang="en-CA" sz="2400" dirty="0">
                <a:latin typeface="Arial" charset="0"/>
                <a:cs typeface="Arial" charset="0"/>
              </a:rPr>
              <a:t>Bargaining</a:t>
            </a:r>
            <a:r>
              <a:rPr lang="en-CA" sz="2400" baseline="0" dirty="0">
                <a:latin typeface="Arial" charset="0"/>
                <a:cs typeface="Arial" charset="0"/>
              </a:rPr>
              <a:t> </a:t>
            </a:r>
            <a:r>
              <a:rPr lang="en-CA" sz="2400" dirty="0">
                <a:latin typeface="Arial" charset="0"/>
                <a:cs typeface="Arial" charset="0"/>
              </a:rPr>
              <a:t>The benefits and limitations of online learning are well documented in the literature (MacDonald &amp; Gabriel, 1998; MacDonald, </a:t>
            </a:r>
            <a:r>
              <a:rPr lang="en-CA" sz="2400" dirty="0" err="1">
                <a:latin typeface="Arial" charset="0"/>
                <a:cs typeface="Arial" charset="0"/>
              </a:rPr>
              <a:t>Stodel</a:t>
            </a:r>
            <a:r>
              <a:rPr lang="en-CA" sz="2400" dirty="0">
                <a:latin typeface="Arial" charset="0"/>
                <a:cs typeface="Arial" charset="0"/>
              </a:rPr>
              <a:t>, </a:t>
            </a:r>
            <a:r>
              <a:rPr lang="en-CA" sz="2400" dirty="0" err="1">
                <a:latin typeface="Arial" charset="0"/>
                <a:cs typeface="Arial" charset="0"/>
              </a:rPr>
              <a:t>Farres</a:t>
            </a:r>
            <a:r>
              <a:rPr lang="en-CA" sz="2400" dirty="0">
                <a:latin typeface="Arial" charset="0"/>
                <a:cs typeface="Arial" charset="0"/>
              </a:rPr>
              <a:t>, </a:t>
            </a:r>
            <a:r>
              <a:rPr lang="en-CA" sz="2400" dirty="0" err="1">
                <a:latin typeface="Arial" charset="0"/>
                <a:cs typeface="Arial" charset="0"/>
              </a:rPr>
              <a:t>Breithaupt</a:t>
            </a:r>
            <a:r>
              <a:rPr lang="en-CA" sz="2400" dirty="0">
                <a:latin typeface="Arial" charset="0"/>
                <a:cs typeface="Arial" charset="0"/>
              </a:rPr>
              <a:t>, &amp; Gabriel, 2001) </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Supporters of eLearning promote its convenience and flexibility and argue that well designed eLearning can be equal to or superior to face-to-face courses</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They encourage critics to open themselves to new ways of organizing activities and instruction </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Such critics suggest that online learning may be a “poor substitute for classroom teaching” (Beckett). </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Others identify a misfit of technological rhetoric within the realities of educational settings. </a:t>
            </a:r>
          </a:p>
          <a:p>
            <a:pPr marL="0" lvl="1" indent="0">
              <a:lnSpc>
                <a:spcPct val="100000"/>
              </a:lnSpc>
              <a:spcAft>
                <a:spcPts val="600"/>
              </a:spcAft>
              <a:buClr>
                <a:schemeClr val="tx1"/>
              </a:buClr>
              <a:buFont typeface="Arial"/>
              <a:buNone/>
              <a:tabLst>
                <a:tab pos="465138" algn="l"/>
              </a:tabLst>
            </a:pPr>
            <a:r>
              <a:rPr lang="en-CA" sz="2400" dirty="0">
                <a:latin typeface="Arial" charset="0"/>
                <a:cs typeface="Arial" charset="0"/>
              </a:rPr>
              <a:t>Furthermore, questions have been raised regarding the pedagogical quality that technology provides (</a:t>
            </a:r>
            <a:r>
              <a:rPr lang="en-CA" sz="2400" dirty="0" err="1">
                <a:latin typeface="Arial" charset="0"/>
                <a:cs typeface="Arial" charset="0"/>
              </a:rPr>
              <a:t>Duderstadt</a:t>
            </a:r>
            <a:r>
              <a:rPr lang="en-CA" sz="2400" dirty="0">
                <a:latin typeface="Arial" charset="0"/>
                <a:cs typeface="Arial" charset="0"/>
              </a:rPr>
              <a:t>, 1999; Fox &amp; Herrmann, 2000).</a:t>
            </a:r>
          </a:p>
          <a:p>
            <a:pPr marL="0" marR="0" lvl="1" indent="0" algn="l" defTabSz="914400" rtl="0" eaLnBrk="1" fontAlgn="base" latinLnBrk="0" hangingPunct="1">
              <a:lnSpc>
                <a:spcPct val="100000"/>
              </a:lnSpc>
              <a:spcBef>
                <a:spcPct val="30000"/>
              </a:spcBef>
              <a:spcAft>
                <a:spcPts val="600"/>
              </a:spcAft>
              <a:buClr>
                <a:schemeClr val="tx1"/>
              </a:buClr>
              <a:buSzTx/>
              <a:buFont typeface="Arial"/>
              <a:buNone/>
              <a:tabLst>
                <a:tab pos="465138" algn="l"/>
              </a:tabLst>
              <a:defRPr/>
            </a:pPr>
            <a:r>
              <a:rPr lang="en-CA" sz="2400" dirty="0">
                <a:latin typeface="Arial" charset="0"/>
                <a:cs typeface="Arial" charset="0"/>
              </a:rPr>
              <a:t>Anger - Still more have complained about  a lack of professional development and support for educators to learn and gain confidence with these educational technologies. </a:t>
            </a:r>
          </a:p>
          <a:p>
            <a:pPr marL="290513" lvl="1" indent="-290513" fontAlgn="auto">
              <a:lnSpc>
                <a:spcPct val="140000"/>
              </a:lnSpc>
              <a:spcAft>
                <a:spcPts val="600"/>
              </a:spcAft>
              <a:buClr>
                <a:schemeClr val="tx1"/>
              </a:buClr>
              <a:buFontTx/>
              <a:buBlip>
                <a:blip r:embed="rId3"/>
              </a:buBlip>
              <a:tabLst>
                <a:tab pos="465138" algn="l"/>
              </a:tabLst>
              <a:defRPr/>
            </a:pPr>
            <a:r>
              <a:rPr lang="en-CA" sz="2400" dirty="0"/>
              <a:t>Further, professors may feel that their time is better spent securing research grants and publishing</a:t>
            </a:r>
            <a:endParaRPr lang="en-US" sz="1200" dirty="0"/>
          </a:p>
          <a:p>
            <a:pPr marL="290513" lvl="1" indent="-290513" fontAlgn="auto">
              <a:lnSpc>
                <a:spcPct val="140000"/>
              </a:lnSpc>
              <a:spcAft>
                <a:spcPts val="600"/>
              </a:spcAft>
              <a:buClr>
                <a:schemeClr val="tx1"/>
              </a:buClr>
              <a:buFontTx/>
              <a:buBlip>
                <a:blip r:embed="rId3"/>
              </a:buBlip>
              <a:tabLst>
                <a:tab pos="465138" algn="l"/>
              </a:tabLst>
              <a:defRPr/>
            </a:pPr>
            <a:r>
              <a:rPr lang="en-US" sz="2400" dirty="0"/>
              <a:t>Professors need support in the way of training, time and recognition for their eLearning efforts</a:t>
            </a:r>
            <a:endParaRPr lang="en-CA" sz="1200" dirty="0"/>
          </a:p>
          <a:p>
            <a:pPr marL="290513" lvl="1" indent="-290513" fontAlgn="auto">
              <a:lnSpc>
                <a:spcPct val="140000"/>
              </a:lnSpc>
              <a:spcAft>
                <a:spcPts val="600"/>
              </a:spcAft>
              <a:buClr>
                <a:schemeClr val="tx1"/>
              </a:buClr>
              <a:buFontTx/>
              <a:buBlip>
                <a:blip r:embed="rId3"/>
              </a:buBlip>
              <a:tabLst>
                <a:tab pos="465138" algn="l"/>
              </a:tabLst>
              <a:defRPr/>
            </a:pPr>
            <a:r>
              <a:rPr lang="en-CA" sz="2400" dirty="0"/>
              <a:t>Higher education has been shaped by debate among academics, industry experts, students, and politicians</a:t>
            </a:r>
            <a:endParaRPr lang="en-CA" sz="1050" dirty="0"/>
          </a:p>
          <a:p>
            <a:pPr marL="290513" lvl="1" indent="-290513" fontAlgn="auto">
              <a:lnSpc>
                <a:spcPct val="120000"/>
              </a:lnSpc>
              <a:spcAft>
                <a:spcPts val="600"/>
              </a:spcAft>
              <a:buClr>
                <a:schemeClr val="tx1"/>
              </a:buClr>
              <a:buFontTx/>
              <a:buBlip>
                <a:blip r:embed="rId3"/>
              </a:buBlip>
              <a:tabLst>
                <a:tab pos="465138" algn="l"/>
              </a:tabLst>
              <a:defRPr/>
            </a:pPr>
            <a:r>
              <a:rPr lang="en-CA" sz="2400" dirty="0"/>
              <a:t>It is undeniable that, in recent years, budget restrictions and  changing student enrolments have forced educators to become </a:t>
            </a:r>
          </a:p>
          <a:p>
            <a:pPr marL="290513" lvl="1" indent="-290513" fontAlgn="auto">
              <a:lnSpc>
                <a:spcPct val="120000"/>
              </a:lnSpc>
              <a:spcAft>
                <a:spcPts val="600"/>
              </a:spcAft>
              <a:buClr>
                <a:schemeClr val="tx1"/>
              </a:buClr>
              <a:buFontTx/>
              <a:buNone/>
              <a:tabLst>
                <a:tab pos="465138" algn="l"/>
              </a:tabLst>
              <a:defRPr/>
            </a:pPr>
            <a:r>
              <a:rPr lang="en-CA" sz="2400" dirty="0"/>
              <a:t>     more efficient</a:t>
            </a:r>
          </a:p>
          <a:p>
            <a:pPr marL="290513" lvl="1" indent="-290513">
              <a:lnSpc>
                <a:spcPct val="120000"/>
              </a:lnSpc>
              <a:spcAft>
                <a:spcPts val="600"/>
              </a:spcAft>
              <a:buClr>
                <a:schemeClr val="tx1"/>
              </a:buClr>
              <a:buFontTx/>
              <a:buBlip>
                <a:blip r:embed="rId3"/>
              </a:buBlip>
              <a:tabLst>
                <a:tab pos="465138" algn="l"/>
              </a:tabLst>
            </a:pPr>
            <a:r>
              <a:rPr lang="en-CA" sz="2400" dirty="0">
                <a:latin typeface="Arial" charset="0"/>
                <a:cs typeface="Arial" charset="0"/>
              </a:rPr>
              <a:t>Advocates asserted that effective instruction must be driven by sound pedagogical principals, involve critical thinking, and provide a real community to learners</a:t>
            </a:r>
          </a:p>
          <a:p>
            <a:pPr marL="290513" lvl="1" indent="-290513">
              <a:lnSpc>
                <a:spcPct val="120000"/>
              </a:lnSpc>
              <a:spcAft>
                <a:spcPts val="600"/>
              </a:spcAft>
              <a:buClr>
                <a:schemeClr val="tx1"/>
              </a:buClr>
              <a:buFontTx/>
              <a:buBlip>
                <a:blip r:embed="rId3"/>
              </a:buBlip>
              <a:tabLst>
                <a:tab pos="465138" algn="l"/>
              </a:tabLst>
            </a:pPr>
            <a:r>
              <a:rPr lang="en-US" sz="2400" dirty="0">
                <a:latin typeface="Arial" charset="0"/>
                <a:cs typeface="Arial" charset="0"/>
              </a:rPr>
              <a:t>Although everyone wants quality courses, stakeholders bring different definitions of quality, which impacts the planning process, Benson (2003) </a:t>
            </a:r>
          </a:p>
          <a:p>
            <a:pPr marL="290513" lvl="1" indent="-290513" fontAlgn="auto">
              <a:lnSpc>
                <a:spcPct val="120000"/>
              </a:lnSpc>
              <a:spcAft>
                <a:spcPts val="600"/>
              </a:spcAft>
              <a:buClr>
                <a:schemeClr val="tx1"/>
              </a:buClr>
              <a:buFontTx/>
              <a:buBlip>
                <a:blip r:embed="rId3"/>
              </a:buBlip>
              <a:tabLst>
                <a:tab pos="465138" algn="l"/>
              </a:tabLst>
              <a:defRPr/>
            </a:pPr>
            <a:r>
              <a:rPr lang="en-CA" sz="2400" dirty="0"/>
              <a:t>MacDonald et al. (2005) suggested why professors may prefer to stay with their tried and true methods of teaching</a:t>
            </a:r>
          </a:p>
          <a:p>
            <a:pPr marL="290513" lvl="1" indent="-290513" fontAlgn="auto">
              <a:lnSpc>
                <a:spcPct val="120000"/>
              </a:lnSpc>
              <a:spcAft>
                <a:spcPts val="600"/>
              </a:spcAft>
              <a:buClr>
                <a:schemeClr val="tx1"/>
              </a:buClr>
              <a:buFontTx/>
              <a:buBlip>
                <a:blip r:embed="rId3"/>
              </a:buBlip>
              <a:tabLst>
                <a:tab pos="465138" algn="l"/>
              </a:tabLst>
              <a:defRPr/>
            </a:pPr>
            <a:r>
              <a:rPr lang="en-CA" sz="2400" dirty="0"/>
              <a:t>Little incentive for professors to devote the hours required to design technology-based resources </a:t>
            </a:r>
          </a:p>
          <a:p>
            <a:pPr marL="290513" lvl="1" indent="-290513" fontAlgn="auto">
              <a:lnSpc>
                <a:spcPct val="120000"/>
              </a:lnSpc>
              <a:spcAft>
                <a:spcPts val="600"/>
              </a:spcAft>
              <a:buClr>
                <a:schemeClr val="tx1"/>
              </a:buClr>
              <a:buFontTx/>
              <a:buBlip>
                <a:blip r:embed="rId3"/>
              </a:buBlip>
              <a:tabLst>
                <a:tab pos="465138" algn="l"/>
              </a:tabLst>
              <a:defRPr/>
            </a:pPr>
            <a:r>
              <a:rPr lang="en-CA" sz="2400" dirty="0"/>
              <a:t>Further, professors may feel that their time is better spent securing research grants and publishing. (p. 80)</a:t>
            </a:r>
          </a:p>
          <a:p>
            <a:pPr marL="290513" lvl="1" indent="-290513" fontAlgn="auto">
              <a:lnSpc>
                <a:spcPct val="120000"/>
              </a:lnSpc>
              <a:spcAft>
                <a:spcPts val="600"/>
              </a:spcAft>
              <a:buClr>
                <a:schemeClr val="tx1"/>
              </a:buClr>
              <a:buFontTx/>
              <a:buBlip>
                <a:blip r:embed="rId3"/>
              </a:buBlip>
              <a:tabLst>
                <a:tab pos="465138" algn="l"/>
              </a:tabLst>
              <a:defRPr/>
            </a:pPr>
            <a:r>
              <a:rPr lang="en-CA" sz="2400" dirty="0"/>
              <a:t>Educators may hesitate to turn to eLearning is because they believe that online learning isolates the learner and lacks interactivity </a:t>
            </a:r>
            <a:endParaRPr lang="en-CA" sz="1050" dirty="0"/>
          </a:p>
          <a:p>
            <a:pPr marL="290513" lvl="1" indent="-290513" fontAlgn="auto">
              <a:lnSpc>
                <a:spcPct val="120000"/>
              </a:lnSpc>
              <a:spcAft>
                <a:spcPts val="600"/>
              </a:spcAft>
              <a:buClr>
                <a:schemeClr val="tx1"/>
              </a:buClr>
              <a:buFontTx/>
              <a:buBlip>
                <a:blip r:embed="rId3"/>
              </a:buBlip>
              <a:tabLst>
                <a:tab pos="465138" algn="l"/>
              </a:tabLst>
              <a:defRPr/>
            </a:pPr>
            <a:r>
              <a:rPr lang="en-CA" sz="2400" dirty="0"/>
              <a:t>Along with Lave and Wenger (1991), many would agree that learning is fundamentally a socially situated process that is enhanced when there is a commitment to the collective good and people engage in learning through and with others</a:t>
            </a:r>
            <a:endParaRPr lang="en-CA" sz="1050" dirty="0"/>
          </a:p>
          <a:p>
            <a:pPr marL="290513" lvl="1" indent="-290513" fontAlgn="auto">
              <a:lnSpc>
                <a:spcPct val="120000"/>
              </a:lnSpc>
              <a:spcAft>
                <a:spcPts val="600"/>
              </a:spcAft>
              <a:buClr>
                <a:schemeClr val="tx1"/>
              </a:buClr>
              <a:buFontTx/>
              <a:buBlip>
                <a:blip r:embed="rId3"/>
              </a:buBlip>
              <a:tabLst>
                <a:tab pos="465138" algn="l"/>
              </a:tabLst>
              <a:defRPr/>
            </a:pPr>
            <a:r>
              <a:rPr lang="en-CA" sz="2400" dirty="0"/>
              <a:t>The online environment is not necessarily devoid of such social interactions and research has revealed it is possible to create a community online.</a:t>
            </a:r>
          </a:p>
        </p:txBody>
      </p:sp>
      <p:sp>
        <p:nvSpPr>
          <p:cNvPr id="4" name="Slide Number Placeholder 3"/>
          <p:cNvSpPr>
            <a:spLocks noGrp="1"/>
          </p:cNvSpPr>
          <p:nvPr>
            <p:ph type="sldNum" sz="quarter" idx="10"/>
          </p:nvPr>
        </p:nvSpPr>
        <p:spPr/>
        <p:txBody>
          <a:bodyPr/>
          <a:lstStyle/>
          <a:p>
            <a:fld id="{F7D9EB78-F6E6-F044-BDE2-3B02CC8C0985}" type="slidenum">
              <a:rPr lang="en-US" smtClean="0"/>
              <a:t>13</a:t>
            </a:fld>
            <a:endParaRPr lang="en-US"/>
          </a:p>
        </p:txBody>
      </p:sp>
    </p:spTree>
    <p:extLst>
      <p:ext uri="{BB962C8B-B14F-4D97-AF65-F5344CB8AC3E}">
        <p14:creationId xmlns:p14="http://schemas.microsoft.com/office/powerpoint/2010/main" val="1705219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42013" r="24353"/>
          <a:stretch/>
        </p:blipFill>
        <p:spPr>
          <a:xfrm>
            <a:off x="6117579" y="0"/>
            <a:ext cx="3096551" cy="6858000"/>
          </a:xfrm>
          <a:prstGeom prst="rect">
            <a:avLst/>
          </a:prstGeom>
        </p:spPr>
      </p:pic>
      <p:sp>
        <p:nvSpPr>
          <p:cNvPr id="2" name="Title 1"/>
          <p:cNvSpPr>
            <a:spLocks noGrp="1"/>
          </p:cNvSpPr>
          <p:nvPr>
            <p:ph type="ctrTitle"/>
          </p:nvPr>
        </p:nvSpPr>
        <p:spPr>
          <a:xfrm>
            <a:off x="826064" y="1122363"/>
            <a:ext cx="4702497" cy="2387600"/>
          </a:xfrm>
        </p:spPr>
        <p:txBody>
          <a:bodyPr anchor="b">
            <a:normAutofit/>
          </a:bodyPr>
          <a:lstStyle>
            <a:lvl1pPr algn="l">
              <a:defRPr sz="4000" b="1"/>
            </a:lvl1pPr>
          </a:lstStyle>
          <a:p>
            <a:r>
              <a:rPr lang="en-US" dirty="0"/>
              <a:t>Click to edit Master title style</a:t>
            </a:r>
          </a:p>
        </p:txBody>
      </p:sp>
      <p:sp>
        <p:nvSpPr>
          <p:cNvPr id="3" name="Subtitle 2"/>
          <p:cNvSpPr>
            <a:spLocks noGrp="1"/>
          </p:cNvSpPr>
          <p:nvPr>
            <p:ph type="subTitle" idx="1"/>
          </p:nvPr>
        </p:nvSpPr>
        <p:spPr>
          <a:xfrm>
            <a:off x="826064" y="3602038"/>
            <a:ext cx="4702497" cy="1655762"/>
          </a:xfrm>
        </p:spPr>
        <p:txBody>
          <a:bodyPr/>
          <a:lstStyle>
            <a:lvl1pPr marL="0" indent="0" algn="l">
              <a:buNone/>
              <a:defRPr sz="2400">
                <a:solidFill>
                  <a:schemeClr val="bg1">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826063" y="5349877"/>
            <a:ext cx="4114800" cy="365125"/>
          </a:xfrm>
        </p:spPr>
        <p:txBody>
          <a:bodyPr lIns="0" tIns="46800" rIns="0"/>
          <a:lstStyle>
            <a:lvl1pPr algn="l">
              <a:defRPr/>
            </a:lvl1pPr>
          </a:lstStyle>
          <a:p>
            <a:endParaRPr lang="en-US" dirty="0"/>
          </a:p>
        </p:txBody>
      </p:sp>
      <p:sp>
        <p:nvSpPr>
          <p:cNvPr id="6" name="Slide Number Placeholder 5"/>
          <p:cNvSpPr>
            <a:spLocks noGrp="1"/>
          </p:cNvSpPr>
          <p:nvPr>
            <p:ph type="sldNum" sz="quarter" idx="12"/>
          </p:nvPr>
        </p:nvSpPr>
        <p:spPr>
          <a:xfrm>
            <a:off x="826063" y="5807077"/>
            <a:ext cx="2743200" cy="365125"/>
          </a:xfrm>
        </p:spPr>
        <p:txBody>
          <a:bodyPr lIns="0" tIns="46800" rIns="0"/>
          <a:lstStyle>
            <a:lvl1pPr algn="l">
              <a:defRPr/>
            </a:lvl1pPr>
          </a:lstStyle>
          <a:p>
            <a:fld id="{D5025753-AC55-D040-8716-3E6E234479F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25753-AC55-D040-8716-3E6E234479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25753-AC55-D040-8716-3E6E234479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25753-AC55-D040-8716-3E6E234479F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25753-AC55-D040-8716-3E6E234479F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025753-AC55-D040-8716-3E6E234479F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025753-AC55-D040-8716-3E6E234479F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025753-AC55-D040-8716-3E6E234479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025753-AC55-D040-8716-3E6E234479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025753-AC55-D040-8716-3E6E234479F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025753-AC55-D040-8716-3E6E234479F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0" tIns="46800" rIns="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0" tIns="4680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25753-AC55-D040-8716-3E6E234479F7}" type="slidenum">
              <a:rPr lang="en-US" smtClean="0"/>
              <a:t>‹#›</a:t>
            </a:fld>
            <a:endParaRPr lang="en-US" dirty="0"/>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38200" y="6435534"/>
            <a:ext cx="1581141" cy="127109"/>
          </a:xfrm>
          <a:prstGeom prst="rect">
            <a:avLst/>
          </a:prstGeom>
        </p:spPr>
      </p:pic>
    </p:spTree>
    <p:extLst>
      <p:ext uri="{BB962C8B-B14F-4D97-AF65-F5344CB8AC3E}">
        <p14:creationId xmlns:p14="http://schemas.microsoft.com/office/powerpoint/2010/main" val="6758038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Clr>
          <a:srgbClr val="CB203D"/>
        </a:buClr>
        <a:buFont typeface="Courier New" charset="0"/>
        <a:buChar char="o"/>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rgbClr val="CB203D"/>
        </a:buClr>
        <a:buFont typeface="Courier New" charset="0"/>
        <a:buChar char="o"/>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rgbClr val="CB203D"/>
        </a:buClr>
        <a:buFont typeface="Courier New" charset="0"/>
        <a:buChar char="o"/>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rgbClr val="CB203D"/>
        </a:buClr>
        <a:buFont typeface="Courier New" charset="0"/>
        <a:buChar char="o"/>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rgbClr val="CB203D"/>
        </a:buClr>
        <a:buFont typeface="Courier New" charset="0"/>
        <a:buChar char="o"/>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gif"/><Relationship Id="rId12"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project-digit.eu/index.php/review-of-literature-summar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hyperlink" Target="http://project-digit.eu/index.php/definitions-of-variables-and-sub-variabl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pn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project-digit.eu/index.php/versions-of-framework-design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7.png"/><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36.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35.png"/><Relationship Id="rId5" Type="http://schemas.openxmlformats.org/officeDocument/2006/relationships/diagramQuickStyle" Target="../diagrams/quickStyle4.xml"/><Relationship Id="rId10" Type="http://schemas.openxmlformats.org/officeDocument/2006/relationships/image" Target="../media/image34.png"/><Relationship Id="rId4" Type="http://schemas.openxmlformats.org/officeDocument/2006/relationships/diagramLayout" Target="../diagrams/layout4.xml"/><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project-digit.eu/index.php/digital-education-quality-standards/" TargetMode="External"/><Relationship Id="rId4" Type="http://schemas.openxmlformats.org/officeDocument/2006/relationships/image" Target="http://project-digit.eu/wp-content/plugins/ucy-interactive-definitions/img/final.p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9.sv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BCFEF2-3563-E64D-8208-20347567A066}"/>
              </a:ext>
            </a:extLst>
          </p:cNvPr>
          <p:cNvSpPr txBox="1">
            <a:spLocks/>
          </p:cNvSpPr>
          <p:nvPr/>
        </p:nvSpPr>
        <p:spPr>
          <a:xfrm>
            <a:off x="603361" y="1980961"/>
            <a:ext cx="4754852" cy="8776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a:lnSpc>
                <a:spcPct val="100000"/>
              </a:lnSpc>
            </a:pPr>
            <a:r>
              <a:rPr lang="en-US" sz="2400" b="1" dirty="0">
                <a:solidFill>
                  <a:srgbClr val="212529"/>
                </a:solidFill>
                <a:effectLst/>
                <a:highlight>
                  <a:srgbClr val="FFFFFF"/>
                </a:highlight>
                <a:latin typeface="+mn-lt"/>
                <a:ea typeface="Times New Roman" panose="02020603050405020304" pitchFamily="18" charset="0"/>
              </a:rPr>
              <a:t>Erasmus+ Digital Education and Timely Solutions Project (DIG-IT) 2019-2022</a:t>
            </a:r>
            <a:endParaRPr lang="en-CA" sz="2400" dirty="0">
              <a:effectLst/>
              <a:latin typeface="+mn-lt"/>
              <a:ea typeface="Times New Roman" panose="02020603050405020304" pitchFamily="18" charset="0"/>
            </a:endParaRPr>
          </a:p>
        </p:txBody>
      </p:sp>
      <p:pic>
        <p:nvPicPr>
          <p:cNvPr id="6" name="Picture 5">
            <a:extLst>
              <a:ext uri="{FF2B5EF4-FFF2-40B4-BE49-F238E27FC236}">
                <a16:creationId xmlns:a16="http://schemas.microsoft.com/office/drawing/2014/main" id="{E793A2D1-6B20-0E46-8E1B-823C5E7D0A2D}"/>
              </a:ext>
            </a:extLst>
          </p:cNvPr>
          <p:cNvPicPr>
            <a:picLocks noChangeAspect="1"/>
          </p:cNvPicPr>
          <p:nvPr/>
        </p:nvPicPr>
        <p:blipFill rotWithShape="1">
          <a:blip r:embed="rId2">
            <a:extLst>
              <a:ext uri="{28A0092B-C50C-407E-A947-70E740481C1C}">
                <a14:useLocalDpi xmlns:a14="http://schemas.microsoft.com/office/drawing/2010/main" val="0"/>
              </a:ext>
            </a:extLst>
          </a:blip>
          <a:srcRect l="31459" r="10720"/>
          <a:stretch/>
        </p:blipFill>
        <p:spPr>
          <a:xfrm>
            <a:off x="6424028" y="2"/>
            <a:ext cx="5944949" cy="6857999"/>
          </a:xfrm>
          <a:prstGeom prst="rect">
            <a:avLst/>
          </a:prstGeom>
        </p:spPr>
      </p:pic>
      <p:pic>
        <p:nvPicPr>
          <p:cNvPr id="8" name="Picture 7">
            <a:extLst>
              <a:ext uri="{FF2B5EF4-FFF2-40B4-BE49-F238E27FC236}">
                <a16:creationId xmlns:a16="http://schemas.microsoft.com/office/drawing/2014/main" id="{19A5CAA1-F04C-0644-9B05-13338E1FBDF4}"/>
              </a:ext>
            </a:extLst>
          </p:cNvPr>
          <p:cNvPicPr>
            <a:picLocks noChangeAspect="1"/>
          </p:cNvPicPr>
          <p:nvPr/>
        </p:nvPicPr>
        <p:blipFill rotWithShape="1">
          <a:blip r:embed="rId3">
            <a:extLst>
              <a:ext uri="{28A0092B-C50C-407E-A947-70E740481C1C}">
                <a14:useLocalDpi xmlns:a14="http://schemas.microsoft.com/office/drawing/2010/main" val="0"/>
              </a:ext>
            </a:extLst>
          </a:blip>
          <a:srcRect l="37236" r="31842"/>
          <a:stretch/>
        </p:blipFill>
        <p:spPr>
          <a:xfrm>
            <a:off x="6236387" y="0"/>
            <a:ext cx="3154720" cy="6858000"/>
          </a:xfrm>
          <a:prstGeom prst="rect">
            <a:avLst/>
          </a:prstGeom>
        </p:spPr>
      </p:pic>
      <p:pic>
        <p:nvPicPr>
          <p:cNvPr id="9" name="Picture 8">
            <a:extLst>
              <a:ext uri="{FF2B5EF4-FFF2-40B4-BE49-F238E27FC236}">
                <a16:creationId xmlns:a16="http://schemas.microsoft.com/office/drawing/2014/main" id="{2C550AE6-9A24-7F4A-9B7E-BFE33D2F10AF}"/>
              </a:ext>
            </a:extLst>
          </p:cNvPr>
          <p:cNvPicPr>
            <a:picLocks noChangeAspect="1"/>
          </p:cNvPicPr>
          <p:nvPr/>
        </p:nvPicPr>
        <p:blipFill>
          <a:blip r:embed="rId4"/>
          <a:stretch>
            <a:fillRect/>
          </a:stretch>
        </p:blipFill>
        <p:spPr>
          <a:xfrm>
            <a:off x="680109" y="669273"/>
            <a:ext cx="2234427" cy="722026"/>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24629148-2345-4942-9D62-236A4622F4D0}"/>
              </a:ext>
            </a:extLst>
          </p:cNvPr>
          <p:cNvPicPr>
            <a:picLocks noChangeAspect="1"/>
          </p:cNvPicPr>
          <p:nvPr/>
        </p:nvPicPr>
        <p:blipFill>
          <a:blip r:embed="rId5"/>
          <a:stretch>
            <a:fillRect/>
          </a:stretch>
        </p:blipFill>
        <p:spPr>
          <a:xfrm>
            <a:off x="603363" y="4860228"/>
            <a:ext cx="1983246" cy="359927"/>
          </a:xfrm>
          <a:prstGeom prst="rect">
            <a:avLst/>
          </a:prstGeom>
        </p:spPr>
      </p:pic>
      <p:pic>
        <p:nvPicPr>
          <p:cNvPr id="12" name="Picture 11" descr="Logo&#10;&#10;Description automatically generated with low confidence">
            <a:extLst>
              <a:ext uri="{FF2B5EF4-FFF2-40B4-BE49-F238E27FC236}">
                <a16:creationId xmlns:a16="http://schemas.microsoft.com/office/drawing/2014/main" id="{F4DE6869-69CF-40C7-9636-CA0AB59D4AB7}"/>
              </a:ext>
            </a:extLst>
          </p:cNvPr>
          <p:cNvPicPr>
            <a:picLocks noChangeAspect="1"/>
          </p:cNvPicPr>
          <p:nvPr/>
        </p:nvPicPr>
        <p:blipFill>
          <a:blip r:embed="rId6"/>
          <a:stretch>
            <a:fillRect/>
          </a:stretch>
        </p:blipFill>
        <p:spPr>
          <a:xfrm>
            <a:off x="511827" y="5546806"/>
            <a:ext cx="1983248" cy="641921"/>
          </a:xfrm>
          <a:prstGeom prst="rect">
            <a:avLst/>
          </a:prstGeom>
        </p:spPr>
      </p:pic>
      <p:pic>
        <p:nvPicPr>
          <p:cNvPr id="14" name="Picture 13" descr="Text&#10;&#10;Description automatically generated with medium confidence">
            <a:extLst>
              <a:ext uri="{FF2B5EF4-FFF2-40B4-BE49-F238E27FC236}">
                <a16:creationId xmlns:a16="http://schemas.microsoft.com/office/drawing/2014/main" id="{201481EA-39FB-4683-9C96-DC14F2219101}"/>
              </a:ext>
            </a:extLst>
          </p:cNvPr>
          <p:cNvPicPr>
            <a:picLocks noChangeAspect="1"/>
          </p:cNvPicPr>
          <p:nvPr/>
        </p:nvPicPr>
        <p:blipFill>
          <a:blip r:embed="rId7"/>
          <a:stretch>
            <a:fillRect/>
          </a:stretch>
        </p:blipFill>
        <p:spPr>
          <a:xfrm>
            <a:off x="2974142" y="4637187"/>
            <a:ext cx="1983246" cy="856923"/>
          </a:xfrm>
          <a:prstGeom prst="rect">
            <a:avLst/>
          </a:prstGeom>
        </p:spPr>
      </p:pic>
      <p:pic>
        <p:nvPicPr>
          <p:cNvPr id="18" name="Picture 17" descr="A screenshot of a computer&#10;&#10;Description automatically generated with low confidence">
            <a:extLst>
              <a:ext uri="{FF2B5EF4-FFF2-40B4-BE49-F238E27FC236}">
                <a16:creationId xmlns:a16="http://schemas.microsoft.com/office/drawing/2014/main" id="{D4132D8B-BD6F-4413-9CDF-B76C0C5B307B}"/>
              </a:ext>
            </a:extLst>
          </p:cNvPr>
          <p:cNvPicPr>
            <a:picLocks noChangeAspect="1"/>
          </p:cNvPicPr>
          <p:nvPr/>
        </p:nvPicPr>
        <p:blipFill>
          <a:blip r:embed="rId8"/>
          <a:stretch>
            <a:fillRect/>
          </a:stretch>
        </p:blipFill>
        <p:spPr>
          <a:xfrm>
            <a:off x="603363" y="3907691"/>
            <a:ext cx="2125089" cy="463319"/>
          </a:xfrm>
          <a:prstGeom prst="rect">
            <a:avLst/>
          </a:prstGeom>
        </p:spPr>
      </p:pic>
      <p:pic>
        <p:nvPicPr>
          <p:cNvPr id="20" name="Picture 19" descr="Logo&#10;&#10;Description automatically generated">
            <a:extLst>
              <a:ext uri="{FF2B5EF4-FFF2-40B4-BE49-F238E27FC236}">
                <a16:creationId xmlns:a16="http://schemas.microsoft.com/office/drawing/2014/main" id="{13313D15-B2AD-444E-9A34-40D7970F5387}"/>
              </a:ext>
            </a:extLst>
          </p:cNvPr>
          <p:cNvPicPr>
            <a:picLocks noChangeAspect="1"/>
          </p:cNvPicPr>
          <p:nvPr/>
        </p:nvPicPr>
        <p:blipFill>
          <a:blip r:embed="rId9"/>
          <a:stretch>
            <a:fillRect/>
          </a:stretch>
        </p:blipFill>
        <p:spPr>
          <a:xfrm>
            <a:off x="3243010" y="3881047"/>
            <a:ext cx="1714378" cy="514105"/>
          </a:xfrm>
          <a:prstGeom prst="rect">
            <a:avLst/>
          </a:prstGeom>
        </p:spPr>
      </p:pic>
      <p:pic>
        <p:nvPicPr>
          <p:cNvPr id="22" name="Picture 21" descr="Text&#10;&#10;Description automatically generated">
            <a:extLst>
              <a:ext uri="{FF2B5EF4-FFF2-40B4-BE49-F238E27FC236}">
                <a16:creationId xmlns:a16="http://schemas.microsoft.com/office/drawing/2014/main" id="{EA76314E-F553-4B0F-923A-DA8694D9E0B4}"/>
              </a:ext>
            </a:extLst>
          </p:cNvPr>
          <p:cNvPicPr>
            <a:picLocks noChangeAspect="1"/>
          </p:cNvPicPr>
          <p:nvPr/>
        </p:nvPicPr>
        <p:blipFill>
          <a:blip r:embed="rId10"/>
          <a:stretch>
            <a:fillRect/>
          </a:stretch>
        </p:blipFill>
        <p:spPr>
          <a:xfrm>
            <a:off x="5180635" y="5023342"/>
            <a:ext cx="1026879" cy="1339407"/>
          </a:xfrm>
          <a:prstGeom prst="rect">
            <a:avLst/>
          </a:prstGeom>
        </p:spPr>
      </p:pic>
      <p:pic>
        <p:nvPicPr>
          <p:cNvPr id="24" name="Picture 23" descr="Text&#10;&#10;Description automatically generated with medium confidence">
            <a:extLst>
              <a:ext uri="{FF2B5EF4-FFF2-40B4-BE49-F238E27FC236}">
                <a16:creationId xmlns:a16="http://schemas.microsoft.com/office/drawing/2014/main" id="{444A21C2-08EE-484F-9BF4-9B61742E76B9}"/>
              </a:ext>
            </a:extLst>
          </p:cNvPr>
          <p:cNvPicPr>
            <a:picLocks noChangeAspect="1"/>
          </p:cNvPicPr>
          <p:nvPr/>
        </p:nvPicPr>
        <p:blipFill>
          <a:blip r:embed="rId11"/>
          <a:stretch>
            <a:fillRect/>
          </a:stretch>
        </p:blipFill>
        <p:spPr>
          <a:xfrm>
            <a:off x="3169892" y="5689834"/>
            <a:ext cx="1682325" cy="552363"/>
          </a:xfrm>
          <a:prstGeom prst="rect">
            <a:avLst/>
          </a:prstGeom>
        </p:spPr>
      </p:pic>
      <p:pic>
        <p:nvPicPr>
          <p:cNvPr id="26" name="Picture 25" descr="Logo&#10;&#10;Description automatically generated">
            <a:extLst>
              <a:ext uri="{FF2B5EF4-FFF2-40B4-BE49-F238E27FC236}">
                <a16:creationId xmlns:a16="http://schemas.microsoft.com/office/drawing/2014/main" id="{2B70488B-27E2-4AA4-B10F-5AFB96C59E39}"/>
              </a:ext>
            </a:extLst>
          </p:cNvPr>
          <p:cNvPicPr>
            <a:picLocks noChangeAspect="1"/>
          </p:cNvPicPr>
          <p:nvPr/>
        </p:nvPicPr>
        <p:blipFill>
          <a:blip r:embed="rId12"/>
          <a:stretch>
            <a:fillRect/>
          </a:stretch>
        </p:blipFill>
        <p:spPr>
          <a:xfrm>
            <a:off x="5459805" y="3548528"/>
            <a:ext cx="895972" cy="1219269"/>
          </a:xfrm>
          <a:prstGeom prst="rect">
            <a:avLst/>
          </a:prstGeom>
        </p:spPr>
      </p:pic>
    </p:spTree>
    <p:extLst>
      <p:ext uri="{BB962C8B-B14F-4D97-AF65-F5344CB8AC3E}">
        <p14:creationId xmlns:p14="http://schemas.microsoft.com/office/powerpoint/2010/main" val="760546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rot="9623130">
            <a:off x="146372" y="-6393979"/>
            <a:ext cx="8163000" cy="9159157"/>
          </a:xfrm>
          <a:prstGeom prst="rect">
            <a:avLst/>
          </a:prstGeom>
        </p:spPr>
      </p:pic>
      <p:pic>
        <p:nvPicPr>
          <p:cNvPr id="4" name="Content Placeholder 3"/>
          <p:cNvPicPr>
            <a:picLocks noGrp="1" noChangeAspect="1"/>
          </p:cNvPicPr>
          <p:nvPr>
            <p:ph idx="1"/>
          </p:nvPr>
        </p:nvPicPr>
        <p:blipFill>
          <a:blip r:embed="rId3">
            <a:alphaModFix/>
            <a:extLst>
              <a:ext uri="{28A0092B-C50C-407E-A947-70E740481C1C}">
                <a14:useLocalDpi xmlns:a14="http://schemas.microsoft.com/office/drawing/2010/main" val="0"/>
              </a:ext>
            </a:extLst>
          </a:blip>
          <a:stretch>
            <a:fillRect/>
          </a:stretch>
        </p:blipFill>
        <p:spPr>
          <a:xfrm rot="9623130">
            <a:off x="496466" y="-6199032"/>
            <a:ext cx="7815513" cy="8769265"/>
          </a:xfrm>
        </p:spPr>
      </p:pic>
      <p:sp>
        <p:nvSpPr>
          <p:cNvPr id="5" name="Title 1"/>
          <p:cNvSpPr txBox="1">
            <a:spLocks/>
          </p:cNvSpPr>
          <p:nvPr/>
        </p:nvSpPr>
        <p:spPr>
          <a:xfrm>
            <a:off x="1792442" y="-370426"/>
            <a:ext cx="7241025"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500" b="1" dirty="0">
                <a:solidFill>
                  <a:schemeClr val="bg1"/>
                </a:solidFill>
                <a:latin typeface="Calibri" charset="0"/>
                <a:ea typeface="Calibri" charset="0"/>
                <a:cs typeface="Calibri" charset="0"/>
              </a:rPr>
              <a:t>Analysis</a:t>
            </a:r>
          </a:p>
        </p:txBody>
      </p:sp>
      <p:sp>
        <p:nvSpPr>
          <p:cNvPr id="39" name="Rectangle 38"/>
          <p:cNvSpPr/>
          <p:nvPr/>
        </p:nvSpPr>
        <p:spPr>
          <a:xfrm>
            <a:off x="655458" y="2195894"/>
            <a:ext cx="10507870" cy="6835846"/>
          </a:xfrm>
          <a:prstGeom prst="rect">
            <a:avLst/>
          </a:prstGeom>
        </p:spPr>
        <p:txBody>
          <a:bodyPr wrap="square">
            <a:spAutoFit/>
          </a:bodyPr>
          <a:lstStyle/>
          <a:p>
            <a:r>
              <a:rPr lang="en-US" sz="1800" dirty="0">
                <a:effectLst/>
                <a:latin typeface="Calibri" panose="020F0502020204030204" pitchFamily="34" charset="0"/>
                <a:ea typeface="Times New Roman" panose="02020603050405020304" pitchFamily="18" charset="0"/>
              </a:rPr>
              <a:t>Research on educational frameworks is abundant but disparate. </a:t>
            </a:r>
            <a:endParaRPr lang="en-CA"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Existing frameworks and models”</a:t>
            </a:r>
            <a:endParaRPr lang="en-CA" sz="18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r>
              <a:rPr lang="en-US" dirty="0">
                <a:latin typeface="Calibri" panose="020F0502020204030204" pitchFamily="34" charset="0"/>
                <a:ea typeface="Times New Roman" panose="02020603050405020304" pitchFamily="18" charset="0"/>
              </a:rPr>
              <a:t>F</a:t>
            </a:r>
            <a:r>
              <a:rPr lang="en-US" sz="1800" dirty="0">
                <a:effectLst/>
                <a:latin typeface="Calibri" panose="020F0502020204030204" pitchFamily="34" charset="0"/>
                <a:ea typeface="Times New Roman" panose="02020603050405020304" pitchFamily="18" charset="0"/>
              </a:rPr>
              <a:t>ocused on dimensions of eLearning, but few consider all components holistically. </a:t>
            </a:r>
            <a:endParaRPr lang="en-CA" sz="18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r>
              <a:rPr lang="en-US" dirty="0">
                <a:latin typeface="Calibri" panose="020F0502020204030204" pitchFamily="34" charset="0"/>
                <a:ea typeface="Times New Roman" panose="02020603050405020304" pitchFamily="18" charset="0"/>
              </a:rPr>
              <a:t>D</a:t>
            </a:r>
            <a:r>
              <a:rPr lang="en-US" sz="1800" dirty="0">
                <a:effectLst/>
                <a:latin typeface="Calibri" panose="020F0502020204030204" pitchFamily="34" charset="0"/>
                <a:ea typeface="Times New Roman" panose="02020603050405020304" pitchFamily="18" charset="0"/>
              </a:rPr>
              <a:t>id not meet the requirements for the Dig-It project</a:t>
            </a:r>
            <a:endParaRPr lang="en-CA" sz="18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r>
              <a:rPr lang="en-US" dirty="0">
                <a:latin typeface="Calibri" panose="020F0502020204030204" pitchFamily="34" charset="0"/>
                <a:ea typeface="Times New Roman" panose="02020603050405020304" pitchFamily="18" charset="0"/>
              </a:rPr>
              <a:t>D</a:t>
            </a:r>
            <a:r>
              <a:rPr lang="en-US" sz="1800" dirty="0">
                <a:effectLst/>
                <a:latin typeface="Calibri" panose="020F0502020204030204" pitchFamily="34" charset="0"/>
                <a:ea typeface="Times New Roman" panose="02020603050405020304" pitchFamily="18" charset="0"/>
              </a:rPr>
              <a:t>id not consider ethical, cultural or institutional aspects and needs of eLearning such as technical support and learner engagement. </a:t>
            </a:r>
          </a:p>
          <a:p>
            <a:pPr marL="342900" indent="-342900">
              <a:lnSpc>
                <a:spcPct val="150000"/>
              </a:lnSpc>
              <a:buClr>
                <a:srgbClr val="CB203D"/>
              </a:buClr>
              <a:buFont typeface="Arial" panose="020B0604020202020204" pitchFamily="34" charset="0"/>
              <a:buChar char="•"/>
            </a:pPr>
            <a:r>
              <a:rPr lang="en-US" sz="1800" dirty="0">
                <a:effectLst/>
                <a:highlight>
                  <a:srgbClr val="FFFFFF"/>
                </a:highlight>
                <a:latin typeface="Calibri" panose="020F0502020204030204" pitchFamily="34" charset="0"/>
                <a:ea typeface="Times New Roman" panose="02020603050405020304" pitchFamily="18" charset="0"/>
              </a:rPr>
              <a:t>relevant variables and sub-variables from each of the framework and models, added experiential knowledge of experts from the six Erasmus partners from 5 countries in university and industry to </a:t>
            </a:r>
            <a:r>
              <a:rPr lang="en-US" sz="1800" dirty="0">
                <a:effectLst/>
                <a:latin typeface="Calibri" panose="020F0502020204030204" pitchFamily="34" charset="0"/>
                <a:ea typeface="Times New Roman" panose="02020603050405020304" pitchFamily="18" charset="0"/>
              </a:rPr>
              <a:t>create a</a:t>
            </a:r>
            <a:r>
              <a:rPr lang="en-US" sz="1800" dirty="0">
                <a:effectLst/>
                <a:highlight>
                  <a:srgbClr val="FFFFFF"/>
                </a:highlight>
                <a:latin typeface="Calibri" panose="020F0502020204030204" pitchFamily="34" charset="0"/>
                <a:ea typeface="Times New Roman" panose="02020603050405020304" pitchFamily="18" charset="0"/>
              </a:rPr>
              <a:t> pliant, futuristic </a:t>
            </a:r>
            <a:r>
              <a:rPr lang="en-US" sz="1800" dirty="0">
                <a:effectLst/>
                <a:latin typeface="Calibri" panose="020F0502020204030204" pitchFamily="34" charset="0"/>
                <a:ea typeface="Times New Roman" panose="02020603050405020304" pitchFamily="18" charset="0"/>
              </a:rPr>
              <a:t>Digital Education Quality Standard Framework. </a:t>
            </a:r>
            <a:endParaRPr lang="en-CA" sz="1800" dirty="0">
              <a:effectLst/>
              <a:latin typeface="Times New Roman" panose="02020603050405020304" pitchFamily="18" charset="0"/>
              <a:ea typeface="Times New Roman" panose="02020603050405020304" pitchFamily="18" charset="0"/>
            </a:endParaRPr>
          </a:p>
          <a:p>
            <a:pPr>
              <a:lnSpc>
                <a:spcPct val="150000"/>
              </a:lnSpc>
              <a:buClr>
                <a:srgbClr val="CB203D"/>
              </a:buClr>
            </a:pPr>
            <a:r>
              <a:rPr lang="en-US" sz="1800" dirty="0">
                <a:effectLst/>
                <a:latin typeface="Calibri" panose="020F0502020204030204" pitchFamily="34" charset="0"/>
                <a:ea typeface="Times New Roman" panose="02020603050405020304" pitchFamily="18" charset="0"/>
              </a:rPr>
              <a:t>Results are summarized in </a:t>
            </a:r>
            <a:r>
              <a:rPr lang="en-US" sz="1800" u="sng" dirty="0">
                <a:solidFill>
                  <a:srgbClr val="0563C1"/>
                </a:solidFill>
                <a:effectLst/>
                <a:latin typeface="Calibri" panose="020F0502020204030204" pitchFamily="34" charset="0"/>
                <a:ea typeface="Times New Roman" panose="02020603050405020304" pitchFamily="18" charset="0"/>
                <a:hlinkClick r:id="rId4"/>
              </a:rPr>
              <a:t>http://project-digit.eu/index.php/review-of-literature-summary/</a:t>
            </a:r>
            <a:endParaRPr lang="en-CA" sz="18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18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18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18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18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18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18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US" dirty="0">
              <a:solidFill>
                <a:srgbClr val="CB203D"/>
              </a:solidFill>
              <a:latin typeface="Calibri" charset="0"/>
              <a:ea typeface="Calibri" charset="0"/>
              <a:cs typeface="Calibri" charset="0"/>
            </a:endParaRPr>
          </a:p>
        </p:txBody>
      </p:sp>
    </p:spTree>
    <p:extLst>
      <p:ext uri="{BB962C8B-B14F-4D97-AF65-F5344CB8AC3E}">
        <p14:creationId xmlns:p14="http://schemas.microsoft.com/office/powerpoint/2010/main" val="3399581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6E2FD-F73F-43FD-A5A2-B1261507A1A4}"/>
              </a:ext>
            </a:extLst>
          </p:cNvPr>
          <p:cNvSpPr>
            <a:spLocks noGrp="1"/>
          </p:cNvSpPr>
          <p:nvPr>
            <p:ph type="title"/>
          </p:nvPr>
        </p:nvSpPr>
        <p:spPr/>
        <p:txBody>
          <a:bodyPr>
            <a:normAutofit/>
          </a:bodyPr>
          <a:lstStyle/>
          <a:p>
            <a:r>
              <a:rPr lang="en-CA" sz="3200" b="1" dirty="0"/>
              <a:t>Step 2 </a:t>
            </a:r>
            <a:r>
              <a:rPr lang="en-CA" sz="3200" dirty="0"/>
              <a:t>– </a:t>
            </a:r>
            <a:r>
              <a:rPr lang="en-US" sz="3200" b="1" dirty="0">
                <a:effectLst/>
                <a:highlight>
                  <a:srgbClr val="FFFFFF"/>
                </a:highlight>
                <a:ea typeface="Times New Roman" panose="02020603050405020304" pitchFamily="18" charset="0"/>
              </a:rPr>
              <a:t>Operationalizing the Key Elements of Online Learning </a:t>
            </a:r>
            <a:endParaRPr lang="en-CA" sz="3200" b="1" dirty="0"/>
          </a:p>
        </p:txBody>
      </p:sp>
      <p:sp>
        <p:nvSpPr>
          <p:cNvPr id="3" name="Content Placeholder 2">
            <a:extLst>
              <a:ext uri="{FF2B5EF4-FFF2-40B4-BE49-F238E27FC236}">
                <a16:creationId xmlns:a16="http://schemas.microsoft.com/office/drawing/2014/main" id="{39F9CE55-12D5-478D-94AB-2FDA4A0C99D4}"/>
              </a:ext>
            </a:extLst>
          </p:cNvPr>
          <p:cNvSpPr>
            <a:spLocks noGrp="1"/>
          </p:cNvSpPr>
          <p:nvPr>
            <p:ph idx="1"/>
          </p:nvPr>
        </p:nvSpPr>
        <p:spPr/>
        <p:txBody>
          <a:bodyPr>
            <a:normAutofit/>
          </a:bodyPr>
          <a:lstStyle/>
          <a:p>
            <a:pPr marL="342900" indent="-342900">
              <a:buFont typeface="Symbol" panose="05050102010706020507" pitchFamily="18" charset="2"/>
              <a:buChar char=""/>
            </a:pPr>
            <a:r>
              <a:rPr lang="en-US" sz="1800" dirty="0">
                <a:effectLst/>
                <a:highlight>
                  <a:srgbClr val="FFFFFF"/>
                </a:highlight>
                <a:latin typeface="Calibri" panose="020F0502020204030204" pitchFamily="34" charset="0"/>
                <a:ea typeface="Times New Roman" panose="02020603050405020304" pitchFamily="18" charset="0"/>
              </a:rPr>
              <a:t>Table 6 researchers to identify best practices and important elements for effective eLearning </a:t>
            </a:r>
            <a:endParaRPr lang="en-CA"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z="1800" dirty="0">
                <a:effectLst/>
                <a:highlight>
                  <a:srgbClr val="FFFFFF"/>
                </a:highlight>
                <a:latin typeface="Calibri" panose="020F0502020204030204" pitchFamily="34" charset="0"/>
                <a:ea typeface="Times New Roman" panose="02020603050405020304" pitchFamily="18" charset="0"/>
              </a:rPr>
              <a:t>Redundant variables and sub-variables merged, collapsed </a:t>
            </a:r>
            <a:endParaRPr lang="en-CA" sz="1800" dirty="0">
              <a:effectLst/>
              <a:latin typeface="Times New Roman" panose="02020603050405020304" pitchFamily="18" charset="0"/>
              <a:ea typeface="Times New Roman" panose="02020603050405020304" pitchFamily="18" charset="0"/>
            </a:endParaRPr>
          </a:p>
          <a:p>
            <a:pPr marL="342900" indent="-342900">
              <a:buFont typeface="Symbol" panose="05050102010706020507" pitchFamily="18" charset="2"/>
              <a:buChar char=""/>
            </a:pPr>
            <a:r>
              <a:rPr lang="en-US" sz="1800" dirty="0">
                <a:effectLst/>
                <a:highlight>
                  <a:srgbClr val="FFFFFF"/>
                </a:highlight>
                <a:latin typeface="Calibri" panose="020F0502020204030204" pitchFamily="34" charset="0"/>
                <a:ea typeface="Times New Roman" panose="02020603050405020304" pitchFamily="18" charset="0"/>
              </a:rPr>
              <a:t>Desirable variables and sub-variables were identified and grouped under thematic headings representing best practices. </a:t>
            </a:r>
            <a:endParaRPr lang="en-CA" sz="1800" dirty="0">
              <a:effectLst/>
              <a:latin typeface="Times New Roman" panose="02020603050405020304" pitchFamily="18" charset="0"/>
              <a:ea typeface="Times New Roman" panose="02020603050405020304" pitchFamily="18" charset="0"/>
            </a:endParaRPr>
          </a:p>
          <a:p>
            <a:pPr marL="342900" indent="-342900">
              <a:buFont typeface="Symbol" panose="05050102010706020507" pitchFamily="18" charset="2"/>
              <a:buChar char=""/>
            </a:pPr>
            <a:r>
              <a:rPr lang="en-US" sz="1800" dirty="0">
                <a:effectLst/>
                <a:highlight>
                  <a:srgbClr val="FFFFFF"/>
                </a:highlight>
                <a:latin typeface="Calibri" panose="020F0502020204030204" pitchFamily="34" charset="0"/>
                <a:ea typeface="Times New Roman" panose="02020603050405020304" pitchFamily="18" charset="0"/>
              </a:rPr>
              <a:t>Verbatim definitions were used where possible from the original </a:t>
            </a:r>
            <a:r>
              <a:rPr lang="en-US" sz="1800" dirty="0">
                <a:solidFill>
                  <a:srgbClr val="201F1E"/>
                </a:solidFill>
                <a:effectLst/>
                <a:latin typeface="Calibri" panose="020F0502020204030204" pitchFamily="34" charset="0"/>
                <a:ea typeface="Times New Roman" panose="02020603050405020304" pitchFamily="18" charset="0"/>
              </a:rPr>
              <a:t>framework</a:t>
            </a:r>
            <a:r>
              <a:rPr lang="en-US" sz="1800" dirty="0">
                <a:effectLst/>
                <a:highlight>
                  <a:srgbClr val="FFFFFF"/>
                </a:highlight>
                <a:latin typeface="Calibri" panose="020F0502020204030204" pitchFamily="34" charset="0"/>
                <a:ea typeface="Times New Roman" panose="02020603050405020304" pitchFamily="18" charset="0"/>
              </a:rPr>
              <a:t> article.</a:t>
            </a:r>
            <a:endParaRPr lang="en-CA" sz="1800" dirty="0">
              <a:effectLst/>
              <a:latin typeface="Times New Roman" panose="02020603050405020304" pitchFamily="18" charset="0"/>
              <a:ea typeface="Times New Roman" panose="02020603050405020304" pitchFamily="18" charset="0"/>
            </a:endParaRPr>
          </a:p>
          <a:p>
            <a:pPr marL="342900" indent="-342900">
              <a:buFont typeface="Symbol" panose="05050102010706020507" pitchFamily="18" charset="2"/>
              <a:buChar char=""/>
            </a:pPr>
            <a:r>
              <a:rPr lang="en-US" sz="1800" dirty="0">
                <a:effectLst/>
                <a:highlight>
                  <a:srgbClr val="FFFFFF"/>
                </a:highlight>
                <a:latin typeface="Calibri" panose="020F0502020204030204" pitchFamily="34" charset="0"/>
                <a:ea typeface="Times New Roman" panose="02020603050405020304" pitchFamily="18" charset="0"/>
              </a:rPr>
              <a:t>When elements were unclear or needed to be contextually modified, terms were researched and discussed by the team to clarify the intended meaning of the element in the context of the framework. </a:t>
            </a:r>
          </a:p>
          <a:p>
            <a:pPr marL="342900" indent="-342900">
              <a:buFont typeface="Symbol" panose="05050102010706020507" pitchFamily="18" charset="2"/>
              <a:buChar char=""/>
            </a:pPr>
            <a:r>
              <a:rPr lang="en-US" sz="1800" dirty="0">
                <a:solidFill>
                  <a:srgbClr val="201F1E"/>
                </a:solidFill>
                <a:effectLst/>
                <a:latin typeface="Calibri" panose="020F0502020204030204" pitchFamily="34" charset="0"/>
                <a:ea typeface="Times New Roman" panose="02020603050405020304" pitchFamily="18" charset="0"/>
              </a:rPr>
              <a:t>The framework was then analyzed variable by variable using the list of definitions to determine their relevance and placement in the framework. </a:t>
            </a:r>
          </a:p>
          <a:p>
            <a:pPr marL="342900" indent="-342900">
              <a:buFont typeface="Symbol" panose="05050102010706020507" pitchFamily="18" charset="2"/>
              <a:buChar char=""/>
            </a:pPr>
            <a:r>
              <a:rPr lang="en-US" sz="1800" dirty="0">
                <a:solidFill>
                  <a:srgbClr val="201F1E"/>
                </a:solidFill>
                <a:effectLst/>
                <a:latin typeface="Calibri" panose="020F0502020204030204" pitchFamily="34" charset="0"/>
                <a:ea typeface="Times New Roman" panose="02020603050405020304" pitchFamily="18" charset="0"/>
              </a:rPr>
              <a:t>Over several analytical iterations, new elements were added.</a:t>
            </a:r>
            <a:endParaRPr lang="en-CA" sz="1800" dirty="0">
              <a:effectLst/>
              <a:latin typeface="Times New Roman" panose="02020603050405020304" pitchFamily="18" charset="0"/>
              <a:ea typeface="Times New Roman" panose="02020603050405020304" pitchFamily="18" charset="0"/>
            </a:endParaRPr>
          </a:p>
          <a:p>
            <a:pPr marL="0" indent="0">
              <a:buNone/>
            </a:pPr>
            <a:endParaRPr lang="en-CA" sz="1800" dirty="0">
              <a:effectLst/>
              <a:latin typeface="Times New Roman" panose="02020603050405020304" pitchFamily="18" charset="0"/>
              <a:ea typeface="Times New Roman" panose="02020603050405020304" pitchFamily="18" charset="0"/>
            </a:endParaRPr>
          </a:p>
          <a:p>
            <a:pPr marL="0" indent="0">
              <a:buNone/>
            </a:pPr>
            <a:endParaRPr lang="en-CA"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endParaRPr lang="en-CA" dirty="0"/>
          </a:p>
        </p:txBody>
      </p:sp>
      <p:pic>
        <p:nvPicPr>
          <p:cNvPr id="5" name="Graphic 4" descr="Open folder outline">
            <a:extLst>
              <a:ext uri="{FF2B5EF4-FFF2-40B4-BE49-F238E27FC236}">
                <a16:creationId xmlns:a16="http://schemas.microsoft.com/office/drawing/2014/main" id="{9FC0D503-7CE3-4B83-9067-F1118FFD01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02994" y="3961989"/>
            <a:ext cx="3175819" cy="3175819"/>
          </a:xfrm>
          <a:prstGeom prst="rect">
            <a:avLst/>
          </a:prstGeom>
        </p:spPr>
      </p:pic>
    </p:spTree>
    <p:extLst>
      <p:ext uri="{BB962C8B-B14F-4D97-AF65-F5344CB8AC3E}">
        <p14:creationId xmlns:p14="http://schemas.microsoft.com/office/powerpoint/2010/main" val="315990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rot="9623130">
            <a:off x="146372" y="-6393979"/>
            <a:ext cx="8163000" cy="9159157"/>
          </a:xfrm>
          <a:prstGeom prst="rect">
            <a:avLst/>
          </a:prstGeom>
        </p:spPr>
      </p:pic>
      <p:pic>
        <p:nvPicPr>
          <p:cNvPr id="4" name="Content Placeholder 3"/>
          <p:cNvPicPr>
            <a:picLocks noGrp="1" noChangeAspect="1"/>
          </p:cNvPicPr>
          <p:nvPr>
            <p:ph idx="1"/>
          </p:nvPr>
        </p:nvPicPr>
        <p:blipFill>
          <a:blip r:embed="rId3">
            <a:alphaModFix/>
            <a:extLst>
              <a:ext uri="{28A0092B-C50C-407E-A947-70E740481C1C}">
                <a14:useLocalDpi xmlns:a14="http://schemas.microsoft.com/office/drawing/2010/main" val="0"/>
              </a:ext>
            </a:extLst>
          </a:blip>
          <a:stretch>
            <a:fillRect/>
          </a:stretch>
        </p:blipFill>
        <p:spPr>
          <a:xfrm rot="9623130">
            <a:off x="496466" y="-6199032"/>
            <a:ext cx="7815513" cy="8769265"/>
          </a:xfrm>
        </p:spPr>
      </p:pic>
      <p:sp>
        <p:nvSpPr>
          <p:cNvPr id="5" name="Title 1"/>
          <p:cNvSpPr txBox="1">
            <a:spLocks/>
          </p:cNvSpPr>
          <p:nvPr/>
        </p:nvSpPr>
        <p:spPr>
          <a:xfrm>
            <a:off x="1792442" y="-350757"/>
            <a:ext cx="7241025"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2800" b="1" dirty="0">
                <a:solidFill>
                  <a:schemeClr val="bg1"/>
                </a:solidFill>
                <a:latin typeface="Calibri" charset="0"/>
                <a:ea typeface="Calibri" charset="0"/>
                <a:cs typeface="Calibri" charset="0"/>
              </a:rPr>
              <a:t>Variables Emerging from the Review of Literature</a:t>
            </a:r>
          </a:p>
        </p:txBody>
      </p:sp>
      <p:sp>
        <p:nvSpPr>
          <p:cNvPr id="39" name="Rectangle 38"/>
          <p:cNvSpPr/>
          <p:nvPr/>
        </p:nvSpPr>
        <p:spPr>
          <a:xfrm>
            <a:off x="655458" y="2149892"/>
            <a:ext cx="10507870" cy="7739042"/>
          </a:xfrm>
          <a:prstGeom prst="rect">
            <a:avLst/>
          </a:prstGeom>
        </p:spPr>
        <p:txBody>
          <a:bodyPr wrap="square">
            <a:spAutoFit/>
          </a:bodyPr>
          <a:lstStyle/>
          <a:p>
            <a:r>
              <a:rPr lang="en-US" sz="2000" dirty="0">
                <a:effectLst/>
                <a:ea typeface="Times New Roman" panose="02020603050405020304" pitchFamily="18" charset="0"/>
              </a:rPr>
              <a:t>Effective digital education requires thoughtful and skillful design of the following variables: </a:t>
            </a:r>
            <a:r>
              <a:rPr lang="en-US" sz="2000" dirty="0">
                <a:ea typeface="Times New Roman" panose="02020603050405020304" pitchFamily="18" charset="0"/>
              </a:rPr>
              <a:t>F</a:t>
            </a:r>
            <a:r>
              <a:rPr lang="en-US" sz="2000" dirty="0">
                <a:effectLst/>
                <a:ea typeface="Times New Roman" panose="02020603050405020304" pitchFamily="18" charset="0"/>
              </a:rPr>
              <a:t>ocused on dimensions of eLearning, but few consider all components holistically. </a:t>
            </a:r>
            <a:endParaRPr lang="en-CA" sz="2000" dirty="0">
              <a:effectLst/>
              <a:ea typeface="Times New Roman" panose="02020603050405020304" pitchFamily="18" charset="0"/>
            </a:endParaRPr>
          </a:p>
          <a:p>
            <a:pPr marL="800100" lvl="1" indent="-342900">
              <a:lnSpc>
                <a:spcPct val="150000"/>
              </a:lnSpc>
              <a:buClr>
                <a:srgbClr val="CB203D"/>
              </a:buClr>
              <a:buFont typeface="Arial" panose="020B0604020202020204" pitchFamily="34" charset="0"/>
              <a:buChar char="•"/>
            </a:pPr>
            <a:r>
              <a:rPr lang="en-CA" sz="2000" dirty="0">
                <a:effectLst/>
                <a:ea typeface="Times New Roman" panose="02020603050405020304" pitchFamily="18" charset="0"/>
              </a:rPr>
              <a:t>Content</a:t>
            </a:r>
          </a:p>
          <a:p>
            <a:pPr marL="800100" lvl="1" indent="-342900">
              <a:lnSpc>
                <a:spcPct val="150000"/>
              </a:lnSpc>
              <a:buClr>
                <a:srgbClr val="CB203D"/>
              </a:buClr>
              <a:buFont typeface="Arial" panose="020B0604020202020204" pitchFamily="34" charset="0"/>
              <a:buChar char="•"/>
            </a:pPr>
            <a:r>
              <a:rPr lang="en-CA" sz="2000" dirty="0">
                <a:ea typeface="Times New Roman" panose="02020603050405020304" pitchFamily="18" charset="0"/>
              </a:rPr>
              <a:t>Delivery</a:t>
            </a:r>
          </a:p>
          <a:p>
            <a:pPr marL="800100" lvl="1" indent="-342900">
              <a:lnSpc>
                <a:spcPct val="150000"/>
              </a:lnSpc>
              <a:buClr>
                <a:srgbClr val="CB203D"/>
              </a:buClr>
              <a:buFont typeface="Arial" panose="020B0604020202020204" pitchFamily="34" charset="0"/>
              <a:buChar char="•"/>
            </a:pPr>
            <a:r>
              <a:rPr lang="en-CA" sz="2000" dirty="0">
                <a:effectLst/>
                <a:ea typeface="Times New Roman" panose="02020603050405020304" pitchFamily="18" charset="0"/>
              </a:rPr>
              <a:t>Support</a:t>
            </a:r>
          </a:p>
          <a:p>
            <a:pPr marL="800100" lvl="1" indent="-342900">
              <a:lnSpc>
                <a:spcPct val="150000"/>
              </a:lnSpc>
              <a:buClr>
                <a:srgbClr val="CB203D"/>
              </a:buClr>
              <a:buFont typeface="Arial" panose="020B0604020202020204" pitchFamily="34" charset="0"/>
              <a:buChar char="•"/>
            </a:pPr>
            <a:r>
              <a:rPr lang="en-CA" sz="2000" dirty="0">
                <a:ea typeface="Times New Roman" panose="02020603050405020304" pitchFamily="18" charset="0"/>
              </a:rPr>
              <a:t>Community</a:t>
            </a:r>
          </a:p>
          <a:p>
            <a:pPr marL="800100" lvl="1" indent="-342900">
              <a:lnSpc>
                <a:spcPct val="150000"/>
              </a:lnSpc>
              <a:buClr>
                <a:srgbClr val="CB203D"/>
              </a:buClr>
              <a:buFont typeface="Arial" panose="020B0604020202020204" pitchFamily="34" charset="0"/>
              <a:buChar char="•"/>
            </a:pPr>
            <a:r>
              <a:rPr lang="en-CA" sz="2000" dirty="0">
                <a:effectLst/>
                <a:ea typeface="Times New Roman" panose="02020603050405020304" pitchFamily="18" charset="0"/>
              </a:rPr>
              <a:t>Structure</a:t>
            </a:r>
          </a:p>
          <a:p>
            <a:pPr lvl="1">
              <a:lnSpc>
                <a:spcPct val="150000"/>
              </a:lnSpc>
              <a:buClr>
                <a:srgbClr val="CB203D"/>
              </a:buClr>
            </a:pPr>
            <a:endParaRPr lang="en-CA" sz="2000" dirty="0">
              <a:ea typeface="Times New Roman" panose="02020603050405020304" pitchFamily="18" charset="0"/>
            </a:endParaRPr>
          </a:p>
          <a:p>
            <a:pPr>
              <a:buClr>
                <a:srgbClr val="CB203D"/>
              </a:buClr>
            </a:pPr>
            <a:r>
              <a:rPr lang="en-CA" sz="2000" b="1" dirty="0">
                <a:solidFill>
                  <a:schemeClr val="accent1">
                    <a:lumMod val="75000"/>
                  </a:schemeClr>
                </a:solidFill>
                <a:ea typeface="Times New Roman" panose="02020603050405020304" pitchFamily="18" charset="0"/>
              </a:rPr>
              <a:t>Careful Implementation of Learner Assessment and; </a:t>
            </a:r>
            <a:r>
              <a:rPr lang="en-CA" sz="2000" b="1" dirty="0">
                <a:solidFill>
                  <a:schemeClr val="accent1">
                    <a:lumMod val="75000"/>
                  </a:schemeClr>
                </a:solidFill>
                <a:effectLst/>
                <a:ea typeface="Times New Roman" panose="02020603050405020304" pitchFamily="18" charset="0"/>
              </a:rPr>
              <a:t>Program Evaluation </a:t>
            </a:r>
            <a:r>
              <a:rPr lang="en-US" sz="2000" b="1" dirty="0">
                <a:solidFill>
                  <a:schemeClr val="accent1">
                    <a:lumMod val="75000"/>
                  </a:schemeClr>
                </a:solidFill>
                <a:effectLst/>
                <a:ea typeface="Times New Roman" panose="02020603050405020304" pitchFamily="18" charset="0"/>
              </a:rPr>
              <a:t>are essential to the success of a digital education program. </a:t>
            </a:r>
            <a:endParaRPr lang="en-CA" sz="2000" b="1" dirty="0">
              <a:solidFill>
                <a:schemeClr val="accent1">
                  <a:lumMod val="75000"/>
                </a:schemeClr>
              </a:solidFill>
              <a:effectLst/>
              <a:ea typeface="Times New Roman" panose="02020603050405020304" pitchFamily="18" charset="0"/>
            </a:endParaRPr>
          </a:p>
          <a:p>
            <a:pPr>
              <a:lnSpc>
                <a:spcPct val="150000"/>
              </a:lnSpc>
              <a:buClr>
                <a:srgbClr val="CB203D"/>
              </a:buClr>
            </a:pPr>
            <a:endParaRPr lang="en-CA" sz="2000" dirty="0">
              <a:ea typeface="Times New Roman" panose="02020603050405020304" pitchFamily="18" charset="0"/>
            </a:endParaRPr>
          </a:p>
          <a:p>
            <a:pPr>
              <a:lnSpc>
                <a:spcPct val="150000"/>
              </a:lnSpc>
              <a:buClr>
                <a:srgbClr val="CB203D"/>
              </a:buClr>
            </a:pPr>
            <a:endParaRPr lang="en-CA" sz="2000" dirty="0">
              <a:effectLst/>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000" dirty="0">
              <a:effectLst/>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000" dirty="0">
              <a:effectLst/>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000" dirty="0">
              <a:effectLst/>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000" dirty="0">
              <a:effectLst/>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000" dirty="0">
              <a:effectLst/>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US" sz="2000" dirty="0">
              <a:solidFill>
                <a:srgbClr val="CB203D"/>
              </a:solidFill>
              <a:ea typeface="Calibri" charset="0"/>
              <a:cs typeface="Calibri" charset="0"/>
            </a:endParaRPr>
          </a:p>
        </p:txBody>
      </p:sp>
    </p:spTree>
    <p:extLst>
      <p:ext uri="{BB962C8B-B14F-4D97-AF65-F5344CB8AC3E}">
        <p14:creationId xmlns:p14="http://schemas.microsoft.com/office/powerpoint/2010/main" val="1090186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rot="9623130">
            <a:off x="146372" y="-6393979"/>
            <a:ext cx="8163000" cy="9159157"/>
          </a:xfrm>
          <a:prstGeom prst="rect">
            <a:avLst/>
          </a:prstGeom>
        </p:spPr>
      </p:pic>
      <p:pic>
        <p:nvPicPr>
          <p:cNvPr id="4" name="Content Placeholder 3"/>
          <p:cNvPicPr>
            <a:picLocks noGrp="1" noChangeAspect="1"/>
          </p:cNvPicPr>
          <p:nvPr>
            <p:ph idx="1"/>
          </p:nvPr>
        </p:nvPicPr>
        <p:blipFill>
          <a:blip r:embed="rId3">
            <a:alphaModFix/>
            <a:extLst>
              <a:ext uri="{28A0092B-C50C-407E-A947-70E740481C1C}">
                <a14:useLocalDpi xmlns:a14="http://schemas.microsoft.com/office/drawing/2010/main" val="0"/>
              </a:ext>
            </a:extLst>
          </a:blip>
          <a:stretch>
            <a:fillRect/>
          </a:stretch>
        </p:blipFill>
        <p:spPr>
          <a:xfrm rot="9623130">
            <a:off x="496466" y="-6199032"/>
            <a:ext cx="7815513" cy="8769265"/>
          </a:xfrm>
        </p:spPr>
      </p:pic>
      <p:sp>
        <p:nvSpPr>
          <p:cNvPr id="5" name="Title 1"/>
          <p:cNvSpPr txBox="1">
            <a:spLocks/>
          </p:cNvSpPr>
          <p:nvPr/>
        </p:nvSpPr>
        <p:spPr>
          <a:xfrm>
            <a:off x="1792442" y="-503159"/>
            <a:ext cx="7241025"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500" b="1" dirty="0">
                <a:solidFill>
                  <a:schemeClr val="bg1"/>
                </a:solidFill>
                <a:latin typeface="Calibri" charset="0"/>
                <a:ea typeface="Calibri" charset="0"/>
                <a:cs typeface="Calibri" charset="0"/>
              </a:rPr>
              <a:t>Variables and Sub-Variables</a:t>
            </a:r>
          </a:p>
        </p:txBody>
      </p:sp>
      <p:sp>
        <p:nvSpPr>
          <p:cNvPr id="39" name="Rectangle 38"/>
          <p:cNvSpPr/>
          <p:nvPr/>
        </p:nvSpPr>
        <p:spPr>
          <a:xfrm>
            <a:off x="842065" y="2402372"/>
            <a:ext cx="10507870" cy="6815712"/>
          </a:xfrm>
          <a:prstGeom prst="rect">
            <a:avLst/>
          </a:prstGeom>
        </p:spPr>
        <p:txBody>
          <a:bodyPr wrap="square">
            <a:spAutoFit/>
          </a:bodyPr>
          <a:lstStyle/>
          <a:p>
            <a:pPr marL="342900" indent="-342900">
              <a:lnSpc>
                <a:spcPct val="150000"/>
              </a:lnSpc>
              <a:buClr>
                <a:srgbClr val="CB203D"/>
              </a:buClr>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are considered essential to effective digital education design, delivery and evaluation. </a:t>
            </a:r>
          </a:p>
          <a:p>
            <a:pPr marL="342900" indent="-342900">
              <a:lnSpc>
                <a:spcPct val="150000"/>
              </a:lnSpc>
              <a:buClr>
                <a:srgbClr val="CB203D"/>
              </a:buClr>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are not isolated entities—there is overlap and redundancy between and among them. </a:t>
            </a:r>
            <a:endParaRPr lang="en-US" sz="2000" dirty="0">
              <a:latin typeface="Calibri" panose="020F0502020204030204" pitchFamily="34"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the descriptions could go under various terms or titles. </a:t>
            </a:r>
          </a:p>
          <a:p>
            <a:pPr marL="342900" indent="-342900">
              <a:lnSpc>
                <a:spcPct val="150000"/>
              </a:lnSpc>
              <a:buClr>
                <a:srgbClr val="CB203D"/>
              </a:buClr>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It is the ‘concept’ and the collective application that result in effective practice.</a:t>
            </a:r>
            <a:endParaRPr lang="en-CA" sz="2000" dirty="0">
              <a:effectLst/>
              <a:latin typeface="Times New Roman" panose="02020603050405020304" pitchFamily="18" charset="0"/>
              <a:ea typeface="Times New Roman" panose="02020603050405020304" pitchFamily="18" charset="0"/>
            </a:endParaRPr>
          </a:p>
          <a:p>
            <a:pPr marL="457200"/>
            <a:r>
              <a:rPr lang="en-US" sz="2000" dirty="0">
                <a:effectLst/>
                <a:highlight>
                  <a:srgbClr val="FFFFFF"/>
                </a:highlight>
                <a:latin typeface="Calibri" panose="020F0502020204030204" pitchFamily="34" charset="0"/>
                <a:ea typeface="Times New Roman" panose="02020603050405020304" pitchFamily="18" charset="0"/>
              </a:rPr>
              <a:t>digital </a:t>
            </a:r>
          </a:p>
          <a:p>
            <a:pPr marL="457200"/>
            <a:endParaRPr lang="en-US" sz="2000" u="sng" dirty="0">
              <a:solidFill>
                <a:srgbClr val="1155CC"/>
              </a:solidFill>
              <a:highlight>
                <a:srgbClr val="FFFFFF"/>
              </a:highlight>
              <a:latin typeface="Calibri" panose="020F0502020204030204" pitchFamily="34" charset="0"/>
              <a:ea typeface="Times New Roman" panose="02020603050405020304" pitchFamily="18" charset="0"/>
              <a:hlinkClick r:id="rId4"/>
            </a:endParaRPr>
          </a:p>
          <a:p>
            <a:pPr marL="457200"/>
            <a:r>
              <a:rPr lang="en-US" sz="2000" u="sng" dirty="0">
                <a:solidFill>
                  <a:srgbClr val="1155CC"/>
                </a:solidFill>
                <a:effectLst/>
                <a:latin typeface="Calibri" panose="020F0502020204030204" pitchFamily="34" charset="0"/>
                <a:ea typeface="Times New Roman" panose="02020603050405020304" pitchFamily="18" charset="0"/>
                <a:hlinkClick r:id="rId4"/>
              </a:rPr>
              <a:t>http://project-digit.eu/index.php/definitions-of-variables-and-sub-variables/</a:t>
            </a:r>
            <a:endParaRPr lang="en-CA" sz="2000" dirty="0">
              <a:effectLst/>
              <a:latin typeface="Times New Roman" panose="02020603050405020304" pitchFamily="18" charset="0"/>
              <a:ea typeface="Times New Roman" panose="02020603050405020304" pitchFamily="18" charset="0"/>
            </a:endParaRPr>
          </a:p>
          <a:p>
            <a:pPr marL="457200"/>
            <a:endParaRPr lang="en-CA" sz="20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0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0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0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0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0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0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0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US" sz="2000" dirty="0">
              <a:solidFill>
                <a:srgbClr val="CB203D"/>
              </a:solidFill>
              <a:latin typeface="Calibri" charset="0"/>
              <a:ea typeface="Calibri" charset="0"/>
              <a:cs typeface="Calibri" charset="0"/>
            </a:endParaRPr>
          </a:p>
        </p:txBody>
      </p:sp>
      <p:pic>
        <p:nvPicPr>
          <p:cNvPr id="3" name="Graphic 2" descr="Gantt Chart with solid fill">
            <a:extLst>
              <a:ext uri="{FF2B5EF4-FFF2-40B4-BE49-F238E27FC236}">
                <a16:creationId xmlns:a16="http://schemas.microsoft.com/office/drawing/2014/main" id="{2AE22EE6-2C9A-46E9-9797-B95E8E2798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9453859" y="4111515"/>
            <a:ext cx="2271107" cy="2271107"/>
          </a:xfrm>
          <a:prstGeom prst="rect">
            <a:avLst/>
          </a:prstGeom>
        </p:spPr>
      </p:pic>
    </p:spTree>
    <p:extLst>
      <p:ext uri="{BB962C8B-B14F-4D97-AF65-F5344CB8AC3E}">
        <p14:creationId xmlns:p14="http://schemas.microsoft.com/office/powerpoint/2010/main" val="2572936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6E2FD-F73F-43FD-A5A2-B1261507A1A4}"/>
              </a:ext>
            </a:extLst>
          </p:cNvPr>
          <p:cNvSpPr>
            <a:spLocks noGrp="1"/>
          </p:cNvSpPr>
          <p:nvPr>
            <p:ph type="title"/>
          </p:nvPr>
        </p:nvSpPr>
        <p:spPr/>
        <p:txBody>
          <a:bodyPr>
            <a:normAutofit/>
          </a:bodyPr>
          <a:lstStyle/>
          <a:p>
            <a:r>
              <a:rPr lang="en-CA" sz="3200" b="1" dirty="0"/>
              <a:t>Step 3 </a:t>
            </a:r>
            <a:r>
              <a:rPr lang="en-CA" sz="3200" dirty="0"/>
              <a:t>– </a:t>
            </a:r>
            <a:r>
              <a:rPr lang="en-US" sz="3200" b="1" dirty="0">
                <a:effectLst/>
                <a:ea typeface="Times New Roman" panose="02020603050405020304" pitchFamily="18" charset="0"/>
              </a:rPr>
              <a:t>Creating the Erasmus+ EU Framework Diagram and Digital Tool</a:t>
            </a:r>
            <a:endParaRPr lang="en-CA" sz="3200" b="1" dirty="0"/>
          </a:p>
        </p:txBody>
      </p:sp>
      <p:sp>
        <p:nvSpPr>
          <p:cNvPr id="3" name="Content Placeholder 2">
            <a:extLst>
              <a:ext uri="{FF2B5EF4-FFF2-40B4-BE49-F238E27FC236}">
                <a16:creationId xmlns:a16="http://schemas.microsoft.com/office/drawing/2014/main" id="{39F9CE55-12D5-478D-94AB-2FDA4A0C99D4}"/>
              </a:ext>
            </a:extLst>
          </p:cNvPr>
          <p:cNvSpPr>
            <a:spLocks noGrp="1"/>
          </p:cNvSpPr>
          <p:nvPr>
            <p:ph idx="1"/>
          </p:nvPr>
        </p:nvSpPr>
        <p:spPr/>
        <p:txBody>
          <a:bodyPr>
            <a:normAutofit/>
          </a:bodyPr>
          <a:lstStyle/>
          <a:p>
            <a:r>
              <a:rPr lang="en-US" sz="2000" dirty="0">
                <a:effectLst/>
                <a:ea typeface="Times New Roman" panose="02020603050405020304" pitchFamily="18" charset="0"/>
              </a:rPr>
              <a:t>T</a:t>
            </a:r>
            <a:r>
              <a:rPr lang="en-US" sz="2000" dirty="0">
                <a:effectLst/>
                <a:highlight>
                  <a:srgbClr val="FFFFFF"/>
                </a:highlight>
                <a:ea typeface="Times New Roman" panose="02020603050405020304" pitchFamily="18" charset="0"/>
              </a:rPr>
              <a:t>he design team, used the variables to create a draft EU digital educational framework diagram. </a:t>
            </a:r>
          </a:p>
          <a:p>
            <a:endParaRPr lang="en-US" sz="2000" dirty="0">
              <a:highlight>
                <a:srgbClr val="FFFFFF"/>
              </a:highlight>
              <a:ea typeface="Times New Roman" panose="02020603050405020304" pitchFamily="18" charset="0"/>
            </a:endParaRPr>
          </a:p>
          <a:p>
            <a:r>
              <a:rPr lang="en-US" sz="2000" i="1" dirty="0">
                <a:effectLst/>
                <a:highlight>
                  <a:srgbClr val="FFFFFF"/>
                </a:highlight>
                <a:ea typeface="Times New Roman" panose="02020603050405020304" pitchFamily="18" charset="0"/>
              </a:rPr>
              <a:t>The diagram is a visual representation of the variables and the relationship among them deemed essential to consider when designing, delivering and evaluating effective online learning. </a:t>
            </a:r>
          </a:p>
          <a:p>
            <a:endParaRPr lang="en-US" sz="2000" i="1" dirty="0">
              <a:highlight>
                <a:srgbClr val="FFFFFF"/>
              </a:highlight>
              <a:ea typeface="Times New Roman" panose="02020603050405020304" pitchFamily="18" charset="0"/>
            </a:endParaRPr>
          </a:p>
          <a:p>
            <a:pPr marL="0" indent="0">
              <a:buNone/>
            </a:pPr>
            <a:endParaRPr lang="en-US" sz="2000" b="1" dirty="0">
              <a:effectLst/>
              <a:highlight>
                <a:srgbClr val="FFFFFF"/>
              </a:highlight>
              <a:ea typeface="Times New Roman" panose="02020603050405020304" pitchFamily="18" charset="0"/>
            </a:endParaRPr>
          </a:p>
          <a:p>
            <a:pPr marL="0" indent="0">
              <a:buNone/>
            </a:pPr>
            <a:endParaRPr lang="en-CA" sz="2000" dirty="0">
              <a:effectLst/>
              <a:ea typeface="Times New Roman" panose="02020603050405020304" pitchFamily="18" charset="0"/>
            </a:endParaRPr>
          </a:p>
          <a:p>
            <a:endParaRPr lang="en-CA" sz="2000" dirty="0">
              <a:effectLst/>
              <a:ea typeface="Times New Roman" panose="02020603050405020304" pitchFamily="18" charset="0"/>
            </a:endParaRPr>
          </a:p>
          <a:p>
            <a:endParaRPr lang="en-CA" sz="2000" dirty="0">
              <a:effectLst/>
              <a:ea typeface="Times New Roman" panose="02020603050405020304" pitchFamily="18" charset="0"/>
            </a:endParaRPr>
          </a:p>
          <a:p>
            <a:pPr marL="342900" indent="-342900">
              <a:buFont typeface="Symbol" panose="05050102010706020507" pitchFamily="18" charset="2"/>
              <a:buChar char=""/>
            </a:pPr>
            <a:endParaRPr lang="en-CA" sz="2000" dirty="0">
              <a:effectLst/>
              <a:ea typeface="Times New Roman" panose="02020603050405020304" pitchFamily="18" charset="0"/>
            </a:endParaRPr>
          </a:p>
          <a:p>
            <a:pPr marL="342900" indent="-342900">
              <a:buFont typeface="Symbol" panose="05050102010706020507" pitchFamily="18" charset="2"/>
              <a:buChar char=""/>
            </a:pPr>
            <a:endParaRPr lang="en-CA" sz="2000" dirty="0">
              <a:effectLst/>
              <a:ea typeface="Times New Roman" panose="02020603050405020304" pitchFamily="18" charset="0"/>
            </a:endParaRPr>
          </a:p>
          <a:p>
            <a:pPr marL="342900" lvl="0" indent="-342900">
              <a:buFont typeface="Symbol" panose="05050102010706020507" pitchFamily="18" charset="2"/>
              <a:buChar char=""/>
            </a:pPr>
            <a:endParaRPr lang="en-CA" sz="2000" dirty="0"/>
          </a:p>
        </p:txBody>
      </p:sp>
      <p:pic>
        <p:nvPicPr>
          <p:cNvPr id="6" name="Graphic 5" descr="Blueprint with solid fill">
            <a:extLst>
              <a:ext uri="{FF2B5EF4-FFF2-40B4-BE49-F238E27FC236}">
                <a16:creationId xmlns:a16="http://schemas.microsoft.com/office/drawing/2014/main" id="{84401F8C-3C3A-45E8-B430-DF5E5D0D42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24451" y="3650226"/>
            <a:ext cx="2974258" cy="2974258"/>
          </a:xfrm>
          <a:prstGeom prst="rect">
            <a:avLst/>
          </a:prstGeom>
        </p:spPr>
      </p:pic>
    </p:spTree>
    <p:extLst>
      <p:ext uri="{BB962C8B-B14F-4D97-AF65-F5344CB8AC3E}">
        <p14:creationId xmlns:p14="http://schemas.microsoft.com/office/powerpoint/2010/main" val="929224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rot="9623130">
            <a:off x="146372" y="-6393979"/>
            <a:ext cx="8163000" cy="9159157"/>
          </a:xfrm>
          <a:prstGeom prst="rect">
            <a:avLst/>
          </a:prstGeom>
        </p:spPr>
      </p:pic>
      <p:pic>
        <p:nvPicPr>
          <p:cNvPr id="4" name="Content Placeholder 3"/>
          <p:cNvPicPr>
            <a:picLocks noGrp="1" noChangeAspect="1"/>
          </p:cNvPicPr>
          <p:nvPr>
            <p:ph idx="1"/>
          </p:nvPr>
        </p:nvPicPr>
        <p:blipFill>
          <a:blip r:embed="rId3">
            <a:alphaModFix/>
            <a:extLst>
              <a:ext uri="{28A0092B-C50C-407E-A947-70E740481C1C}">
                <a14:useLocalDpi xmlns:a14="http://schemas.microsoft.com/office/drawing/2010/main" val="0"/>
              </a:ext>
            </a:extLst>
          </a:blip>
          <a:stretch>
            <a:fillRect/>
          </a:stretch>
        </p:blipFill>
        <p:spPr>
          <a:xfrm rot="9623130">
            <a:off x="496466" y="-6199032"/>
            <a:ext cx="7815513" cy="8769265"/>
          </a:xfrm>
        </p:spPr>
      </p:pic>
      <p:sp>
        <p:nvSpPr>
          <p:cNvPr id="5" name="Title 1"/>
          <p:cNvSpPr txBox="1">
            <a:spLocks/>
          </p:cNvSpPr>
          <p:nvPr/>
        </p:nvSpPr>
        <p:spPr>
          <a:xfrm>
            <a:off x="1792442" y="-503159"/>
            <a:ext cx="7241025"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500" b="1" dirty="0">
                <a:solidFill>
                  <a:schemeClr val="bg1"/>
                </a:solidFill>
                <a:latin typeface="Calibri" charset="0"/>
                <a:ea typeface="Calibri" charset="0"/>
                <a:cs typeface="Calibri" charset="0"/>
              </a:rPr>
              <a:t>Two Step Methodology</a:t>
            </a:r>
          </a:p>
        </p:txBody>
      </p:sp>
      <p:sp>
        <p:nvSpPr>
          <p:cNvPr id="39" name="Rectangle 38"/>
          <p:cNvSpPr/>
          <p:nvPr/>
        </p:nvSpPr>
        <p:spPr>
          <a:xfrm>
            <a:off x="655458" y="2195894"/>
            <a:ext cx="10507870" cy="4467057"/>
          </a:xfrm>
          <a:prstGeom prst="rect">
            <a:avLst/>
          </a:prstGeom>
        </p:spPr>
        <p:txBody>
          <a:bodyPr wrap="square">
            <a:spAutoFit/>
          </a:bodyPr>
          <a:lstStyle/>
          <a:p>
            <a:pPr marL="342900" indent="-342900">
              <a:lnSpc>
                <a:spcPct val="150000"/>
              </a:lnSpc>
              <a:buClr>
                <a:srgbClr val="CB203D"/>
              </a:buClr>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rPr>
              <a:t>Two step methodology was followed as seen in figure 1</a:t>
            </a:r>
          </a:p>
          <a:p>
            <a:pPr marL="342900" indent="-342900">
              <a:lnSpc>
                <a:spcPct val="150000"/>
              </a:lnSpc>
              <a:buClr>
                <a:srgbClr val="CB203D"/>
              </a:buClr>
              <a:buFont typeface="Arial" panose="020B0604020202020204" pitchFamily="34" charset="0"/>
              <a:buChar char="•"/>
            </a:pPr>
            <a:endParaRPr lang="en-CA" sz="24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4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4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4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4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4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US" sz="2400" dirty="0">
              <a:solidFill>
                <a:srgbClr val="CB203D"/>
              </a:solidFill>
              <a:latin typeface="Calibri" charset="0"/>
              <a:ea typeface="Calibri" charset="0"/>
              <a:cs typeface="Calibri" charset="0"/>
            </a:endParaRPr>
          </a:p>
        </p:txBody>
      </p:sp>
      <p:sp>
        <p:nvSpPr>
          <p:cNvPr id="8" name="TextBox 7">
            <a:extLst>
              <a:ext uri="{FF2B5EF4-FFF2-40B4-BE49-F238E27FC236}">
                <a16:creationId xmlns:a16="http://schemas.microsoft.com/office/drawing/2014/main" id="{A2F33DB9-D18E-4FFA-9BE5-D29CDBA3562D}"/>
              </a:ext>
            </a:extLst>
          </p:cNvPr>
          <p:cNvSpPr txBox="1"/>
          <p:nvPr/>
        </p:nvSpPr>
        <p:spPr>
          <a:xfrm>
            <a:off x="5031861" y="5746272"/>
            <a:ext cx="6678384" cy="291298"/>
          </a:xfrm>
          <a:prstGeom prst="rect">
            <a:avLst/>
          </a:prstGeom>
          <a:noFill/>
        </p:spPr>
        <p:txBody>
          <a:bodyPr wrap="square">
            <a:spAutoFit/>
          </a:bodyPr>
          <a:lstStyle/>
          <a:p>
            <a:pPr>
              <a:lnSpc>
                <a:spcPct val="115000"/>
              </a:lnSpc>
            </a:pPr>
            <a:r>
              <a:rPr lang="en-US" sz="1200" dirty="0">
                <a:effectLst/>
                <a:highlight>
                  <a:srgbClr val="FFFFFF"/>
                </a:highlight>
                <a:latin typeface="Calibri" panose="020F0502020204030204" pitchFamily="34" charset="0"/>
                <a:ea typeface="Times New Roman" panose="02020603050405020304" pitchFamily="18" charset="0"/>
              </a:rPr>
              <a:t>Figure 1 - The two-step methodology</a:t>
            </a:r>
            <a:endParaRPr lang="en-CA" sz="1200" dirty="0">
              <a:effectLst/>
              <a:latin typeface="Times New Roman" panose="02020603050405020304" pitchFamily="18" charset="0"/>
              <a:ea typeface="Times New Roman" panose="02020603050405020304" pitchFamily="18" charset="0"/>
            </a:endParaRPr>
          </a:p>
        </p:txBody>
      </p:sp>
      <p:graphicFrame>
        <p:nvGraphicFramePr>
          <p:cNvPr id="9" name="Diagram 8">
            <a:extLst>
              <a:ext uri="{FF2B5EF4-FFF2-40B4-BE49-F238E27FC236}">
                <a16:creationId xmlns:a16="http://schemas.microsoft.com/office/drawing/2014/main" id="{3F00F581-41DD-4728-A627-796B566E22C1}"/>
              </a:ext>
            </a:extLst>
          </p:cNvPr>
          <p:cNvGraphicFramePr/>
          <p:nvPr>
            <p:extLst>
              <p:ext uri="{D42A27DB-BD31-4B8C-83A1-F6EECF244321}">
                <p14:modId xmlns:p14="http://schemas.microsoft.com/office/powerpoint/2010/main" val="560015265"/>
              </p:ext>
            </p:extLst>
          </p:nvPr>
        </p:nvGraphicFramePr>
        <p:xfrm>
          <a:off x="2500938" y="334995"/>
          <a:ext cx="7190123" cy="77360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18212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rot="9623130">
            <a:off x="146372" y="-6393979"/>
            <a:ext cx="8163000" cy="9159157"/>
          </a:xfrm>
          <a:prstGeom prst="rect">
            <a:avLst/>
          </a:prstGeom>
        </p:spPr>
      </p:pic>
      <p:pic>
        <p:nvPicPr>
          <p:cNvPr id="4" name="Content Placeholder 3"/>
          <p:cNvPicPr>
            <a:picLocks noGrp="1" noChangeAspect="1"/>
          </p:cNvPicPr>
          <p:nvPr>
            <p:ph idx="1"/>
          </p:nvPr>
        </p:nvPicPr>
        <p:blipFill>
          <a:blip r:embed="rId3">
            <a:alphaModFix/>
            <a:extLst>
              <a:ext uri="{28A0092B-C50C-407E-A947-70E740481C1C}">
                <a14:useLocalDpi xmlns:a14="http://schemas.microsoft.com/office/drawing/2010/main" val="0"/>
              </a:ext>
            </a:extLst>
          </a:blip>
          <a:stretch>
            <a:fillRect/>
          </a:stretch>
        </p:blipFill>
        <p:spPr>
          <a:xfrm rot="9623130">
            <a:off x="496466" y="-6199032"/>
            <a:ext cx="7815513" cy="8769265"/>
          </a:xfrm>
        </p:spPr>
      </p:pic>
      <p:sp>
        <p:nvSpPr>
          <p:cNvPr id="5" name="Title 1"/>
          <p:cNvSpPr txBox="1">
            <a:spLocks/>
          </p:cNvSpPr>
          <p:nvPr/>
        </p:nvSpPr>
        <p:spPr>
          <a:xfrm>
            <a:off x="1792442" y="-503159"/>
            <a:ext cx="7241025"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500" b="1" dirty="0">
                <a:solidFill>
                  <a:schemeClr val="bg1"/>
                </a:solidFill>
                <a:latin typeface="Calibri" charset="0"/>
                <a:ea typeface="Calibri" charset="0"/>
                <a:cs typeface="Calibri" charset="0"/>
              </a:rPr>
              <a:t>Visualizing the framework</a:t>
            </a:r>
          </a:p>
        </p:txBody>
      </p:sp>
      <p:sp>
        <p:nvSpPr>
          <p:cNvPr id="39" name="Rectangle 38"/>
          <p:cNvSpPr/>
          <p:nvPr/>
        </p:nvSpPr>
        <p:spPr>
          <a:xfrm>
            <a:off x="655458" y="2195894"/>
            <a:ext cx="10507870" cy="4467057"/>
          </a:xfrm>
          <a:prstGeom prst="rect">
            <a:avLst/>
          </a:prstGeom>
        </p:spPr>
        <p:txBody>
          <a:bodyPr wrap="square">
            <a:spAutoFit/>
          </a:bodyPr>
          <a:lstStyle/>
          <a:p>
            <a:pPr>
              <a:lnSpc>
                <a:spcPct val="150000"/>
              </a:lnSpc>
              <a:buClr>
                <a:srgbClr val="CB203D"/>
              </a:buClr>
            </a:pPr>
            <a:endParaRPr lang="en-US" sz="2400" dirty="0">
              <a:effectLst/>
              <a:latin typeface="Calibri" panose="020F0502020204030204" pitchFamily="34"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4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4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4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4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4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4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US" sz="2400" dirty="0">
              <a:solidFill>
                <a:srgbClr val="CB203D"/>
              </a:solidFill>
              <a:latin typeface="Calibri" charset="0"/>
              <a:ea typeface="Calibri" charset="0"/>
              <a:cs typeface="Calibri" charset="0"/>
            </a:endParaRPr>
          </a:p>
        </p:txBody>
      </p:sp>
      <p:sp>
        <p:nvSpPr>
          <p:cNvPr id="8" name="TextBox 7">
            <a:extLst>
              <a:ext uri="{FF2B5EF4-FFF2-40B4-BE49-F238E27FC236}">
                <a16:creationId xmlns:a16="http://schemas.microsoft.com/office/drawing/2014/main" id="{A2F33DB9-D18E-4FFA-9BE5-D29CDBA3562D}"/>
              </a:ext>
            </a:extLst>
          </p:cNvPr>
          <p:cNvSpPr txBox="1"/>
          <p:nvPr/>
        </p:nvSpPr>
        <p:spPr>
          <a:xfrm>
            <a:off x="4858158" y="5678279"/>
            <a:ext cx="6678384" cy="409023"/>
          </a:xfrm>
          <a:prstGeom prst="rect">
            <a:avLst/>
          </a:prstGeom>
          <a:noFill/>
        </p:spPr>
        <p:txBody>
          <a:bodyPr wrap="square">
            <a:spAutoFit/>
          </a:bodyPr>
          <a:lstStyle/>
          <a:p>
            <a:pPr>
              <a:lnSpc>
                <a:spcPct val="200000"/>
              </a:lnSpc>
            </a:pPr>
            <a:r>
              <a:rPr lang="en-US" sz="1200" dirty="0">
                <a:effectLst/>
                <a:highlight>
                  <a:srgbClr val="FFFFFF"/>
                </a:highlight>
                <a:latin typeface="Calibri" panose="020F0502020204030204" pitchFamily="34" charset="0"/>
                <a:ea typeface="Times New Roman" panose="02020603050405020304" pitchFamily="18" charset="0"/>
              </a:rPr>
              <a:t>Figure 2 - Visualization (Step 1) Methodology</a:t>
            </a:r>
            <a:endParaRPr lang="en-CA" sz="1200" dirty="0">
              <a:effectLst/>
              <a:latin typeface="Times New Roman" panose="02020603050405020304" pitchFamily="18" charset="0"/>
              <a:ea typeface="Times New Roman" panose="02020603050405020304" pitchFamily="18" charset="0"/>
            </a:endParaRPr>
          </a:p>
        </p:txBody>
      </p:sp>
      <p:graphicFrame>
        <p:nvGraphicFramePr>
          <p:cNvPr id="10" name="Diagram 9">
            <a:extLst>
              <a:ext uri="{FF2B5EF4-FFF2-40B4-BE49-F238E27FC236}">
                <a16:creationId xmlns:a16="http://schemas.microsoft.com/office/drawing/2014/main" id="{BF70278B-75CB-4D6E-B799-E543E0BD7EB7}"/>
              </a:ext>
            </a:extLst>
          </p:cNvPr>
          <p:cNvGraphicFramePr/>
          <p:nvPr>
            <p:extLst>
              <p:ext uri="{D42A27DB-BD31-4B8C-83A1-F6EECF244321}">
                <p14:modId xmlns:p14="http://schemas.microsoft.com/office/powerpoint/2010/main" val="819571898"/>
              </p:ext>
            </p:extLst>
          </p:nvPr>
        </p:nvGraphicFramePr>
        <p:xfrm>
          <a:off x="2321438" y="259612"/>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Arrow: Curved Up 10">
            <a:extLst>
              <a:ext uri="{FF2B5EF4-FFF2-40B4-BE49-F238E27FC236}">
                <a16:creationId xmlns:a16="http://schemas.microsoft.com/office/drawing/2014/main" id="{E50FEB33-BD0E-4D05-BCCE-EAABCD7B6DBD}"/>
              </a:ext>
            </a:extLst>
          </p:cNvPr>
          <p:cNvSpPr/>
          <p:nvPr/>
        </p:nvSpPr>
        <p:spPr>
          <a:xfrm flipH="1">
            <a:off x="3518704" y="3869556"/>
            <a:ext cx="5514763" cy="841340"/>
          </a:xfrm>
          <a:prstGeom prst="curvedUp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solidFill>
                <a:schemeClr val="tx1"/>
              </a:solidFill>
            </a:endParaRPr>
          </a:p>
        </p:txBody>
      </p:sp>
    </p:spTree>
    <p:extLst>
      <p:ext uri="{BB962C8B-B14F-4D97-AF65-F5344CB8AC3E}">
        <p14:creationId xmlns:p14="http://schemas.microsoft.com/office/powerpoint/2010/main" val="3534554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rot="9623130">
            <a:off x="146372" y="-6393979"/>
            <a:ext cx="8163000" cy="9159157"/>
          </a:xfrm>
          <a:prstGeom prst="rect">
            <a:avLst/>
          </a:prstGeom>
        </p:spPr>
      </p:pic>
      <p:pic>
        <p:nvPicPr>
          <p:cNvPr id="4" name="Content Placeholder 3"/>
          <p:cNvPicPr>
            <a:picLocks noGrp="1" noChangeAspect="1"/>
          </p:cNvPicPr>
          <p:nvPr>
            <p:ph idx="1"/>
          </p:nvPr>
        </p:nvPicPr>
        <p:blipFill>
          <a:blip r:embed="rId3">
            <a:alphaModFix/>
            <a:extLst>
              <a:ext uri="{28A0092B-C50C-407E-A947-70E740481C1C}">
                <a14:useLocalDpi xmlns:a14="http://schemas.microsoft.com/office/drawing/2010/main" val="0"/>
              </a:ext>
            </a:extLst>
          </a:blip>
          <a:stretch>
            <a:fillRect/>
          </a:stretch>
        </p:blipFill>
        <p:spPr>
          <a:xfrm rot="9623130">
            <a:off x="496466" y="-6199032"/>
            <a:ext cx="7815513" cy="8769265"/>
          </a:xfrm>
        </p:spPr>
      </p:pic>
      <p:sp>
        <p:nvSpPr>
          <p:cNvPr id="5" name="Title 1"/>
          <p:cNvSpPr txBox="1">
            <a:spLocks/>
          </p:cNvSpPr>
          <p:nvPr/>
        </p:nvSpPr>
        <p:spPr>
          <a:xfrm>
            <a:off x="1792442" y="-503159"/>
            <a:ext cx="7241025"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500" b="1" dirty="0">
                <a:solidFill>
                  <a:schemeClr val="bg1"/>
                </a:solidFill>
                <a:latin typeface="Calibri" charset="0"/>
                <a:ea typeface="Calibri" charset="0"/>
                <a:cs typeface="Calibri" charset="0"/>
              </a:rPr>
              <a:t>Draft Versions</a:t>
            </a:r>
          </a:p>
        </p:txBody>
      </p:sp>
      <p:sp>
        <p:nvSpPr>
          <p:cNvPr id="39" name="Rectangle 38"/>
          <p:cNvSpPr/>
          <p:nvPr/>
        </p:nvSpPr>
        <p:spPr>
          <a:xfrm>
            <a:off x="842065" y="2195894"/>
            <a:ext cx="10507870" cy="7123489"/>
          </a:xfrm>
          <a:prstGeom prst="rect">
            <a:avLst/>
          </a:prstGeom>
        </p:spPr>
        <p:txBody>
          <a:bodyPr wrap="square">
            <a:spAutoFit/>
          </a:bodyPr>
          <a:lstStyle/>
          <a:p>
            <a:r>
              <a:rPr lang="en-US" sz="2000" dirty="0">
                <a:effectLst/>
                <a:highlight>
                  <a:srgbClr val="FFFFFF"/>
                </a:highlight>
                <a:ea typeface="Times New Roman" panose="02020603050405020304" pitchFamily="18" charset="0"/>
              </a:rPr>
              <a:t>In time order, the five main framework conceptualizations produced were :</a:t>
            </a:r>
          </a:p>
          <a:p>
            <a:endParaRPr lang="en-CA" sz="2000" dirty="0">
              <a:effectLst/>
              <a:ea typeface="Times New Roman" panose="02020603050405020304" pitchFamily="18" charset="0"/>
            </a:endParaRPr>
          </a:p>
          <a:p>
            <a:r>
              <a:rPr lang="en-US" sz="2000" dirty="0">
                <a:effectLst/>
                <a:highlight>
                  <a:srgbClr val="FFFFFF"/>
                </a:highlight>
                <a:ea typeface="Times New Roman" panose="02020603050405020304" pitchFamily="18" charset="0"/>
              </a:rPr>
              <a:t>1) Triangle framework; </a:t>
            </a:r>
            <a:endParaRPr lang="en-CA" sz="2000" dirty="0">
              <a:effectLst/>
              <a:ea typeface="Times New Roman" panose="02020603050405020304" pitchFamily="18" charset="0"/>
            </a:endParaRPr>
          </a:p>
          <a:p>
            <a:r>
              <a:rPr lang="en-US" sz="2000" dirty="0">
                <a:effectLst/>
                <a:highlight>
                  <a:srgbClr val="FFFFFF"/>
                </a:highlight>
                <a:ea typeface="Times New Roman" panose="02020603050405020304" pitchFamily="18" charset="0"/>
              </a:rPr>
              <a:t>2) Conversing circles and boxes framework; </a:t>
            </a:r>
            <a:endParaRPr lang="en-CA" sz="2000" dirty="0">
              <a:effectLst/>
              <a:ea typeface="Times New Roman" panose="02020603050405020304" pitchFamily="18" charset="0"/>
            </a:endParaRPr>
          </a:p>
          <a:p>
            <a:r>
              <a:rPr lang="en-US" sz="2000" dirty="0">
                <a:effectLst/>
                <a:highlight>
                  <a:srgbClr val="FFFFFF"/>
                </a:highlight>
                <a:ea typeface="Times New Roman" panose="02020603050405020304" pitchFamily="18" charset="0"/>
              </a:rPr>
              <a:t>3) Layered onion or eyeball framework; </a:t>
            </a:r>
            <a:endParaRPr lang="en-CA" sz="2000" dirty="0">
              <a:effectLst/>
              <a:ea typeface="Times New Roman" panose="02020603050405020304" pitchFamily="18" charset="0"/>
            </a:endParaRPr>
          </a:p>
          <a:p>
            <a:r>
              <a:rPr lang="en-US" sz="2000" dirty="0">
                <a:effectLst/>
                <a:highlight>
                  <a:srgbClr val="FFFFFF"/>
                </a:highlight>
                <a:ea typeface="Times New Roman" panose="02020603050405020304" pitchFamily="18" charset="0"/>
              </a:rPr>
              <a:t>4) Puzzle framework, and </a:t>
            </a:r>
            <a:endParaRPr lang="en-CA" sz="2000" dirty="0">
              <a:effectLst/>
              <a:ea typeface="Times New Roman" panose="02020603050405020304" pitchFamily="18" charset="0"/>
            </a:endParaRPr>
          </a:p>
          <a:p>
            <a:r>
              <a:rPr lang="en-US" sz="2000" dirty="0">
                <a:effectLst/>
                <a:highlight>
                  <a:srgbClr val="FFFFFF"/>
                </a:highlight>
                <a:ea typeface="Times New Roman" panose="02020603050405020304" pitchFamily="18" charset="0"/>
              </a:rPr>
              <a:t>5) Connectivity framework. All conceptual frameworks are discussed next, along with their respective design variations. </a:t>
            </a:r>
          </a:p>
          <a:p>
            <a:endParaRPr lang="en-US" sz="2000" dirty="0">
              <a:highlight>
                <a:srgbClr val="FFFFFF"/>
              </a:highlight>
              <a:ea typeface="Times New Roman" panose="02020603050405020304" pitchFamily="18" charset="0"/>
            </a:endParaRPr>
          </a:p>
          <a:p>
            <a:r>
              <a:rPr lang="en-US" sz="2000" dirty="0">
                <a:effectLst/>
                <a:highlight>
                  <a:srgbClr val="FFFFFF"/>
                </a:highlight>
                <a:ea typeface="Times New Roman" panose="02020603050405020304" pitchFamily="18" charset="0"/>
              </a:rPr>
              <a:t>Draft versions can be seen here: (</a:t>
            </a:r>
            <a:r>
              <a:rPr lang="en-US" sz="2000" u="sng" dirty="0">
                <a:solidFill>
                  <a:srgbClr val="1155CC"/>
                </a:solidFill>
                <a:effectLst/>
                <a:highlight>
                  <a:srgbClr val="FFFFFF"/>
                </a:highlight>
                <a:ea typeface="Times New Roman" panose="02020603050405020304" pitchFamily="18" charset="0"/>
                <a:hlinkClick r:id="rId4"/>
              </a:rPr>
              <a:t>http://project-digit.eu/index.php/versions-of-framework-designs/</a:t>
            </a:r>
            <a:r>
              <a:rPr lang="en-US" sz="2000" dirty="0">
                <a:effectLst/>
                <a:highlight>
                  <a:srgbClr val="FFFFFF"/>
                </a:highlight>
                <a:ea typeface="Times New Roman" panose="02020603050405020304" pitchFamily="18" charset="0"/>
              </a:rPr>
              <a:t>). </a:t>
            </a:r>
            <a:endParaRPr lang="en-CA" sz="2000" dirty="0">
              <a:effectLst/>
              <a:ea typeface="Times New Roman" panose="02020603050405020304" pitchFamily="18" charset="0"/>
            </a:endParaRPr>
          </a:p>
          <a:p>
            <a:endParaRPr lang="en-CA" sz="2000" dirty="0">
              <a:effectLst/>
              <a:ea typeface="Times New Roman" panose="02020603050405020304" pitchFamily="18" charset="0"/>
            </a:endParaRPr>
          </a:p>
          <a:p>
            <a:pPr>
              <a:lnSpc>
                <a:spcPct val="200000"/>
              </a:lnSpc>
            </a:pPr>
            <a:r>
              <a:rPr lang="en-US" sz="2000" dirty="0">
                <a:effectLst/>
                <a:highlight>
                  <a:srgbClr val="FFFFFF"/>
                </a:highlight>
                <a:ea typeface="Times New Roman" panose="02020603050405020304" pitchFamily="18" charset="0"/>
              </a:rPr>
              <a:t> </a:t>
            </a:r>
            <a:endParaRPr lang="en-CA" sz="2000" dirty="0">
              <a:effectLst/>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000" dirty="0">
              <a:effectLst/>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000" dirty="0">
              <a:effectLst/>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000" dirty="0">
              <a:effectLst/>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000" dirty="0">
              <a:effectLst/>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000" dirty="0">
              <a:effectLst/>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US" sz="2000" dirty="0">
              <a:solidFill>
                <a:srgbClr val="CB203D"/>
              </a:solidFill>
              <a:ea typeface="Calibri" charset="0"/>
              <a:cs typeface="Calibri" charset="0"/>
            </a:endParaRPr>
          </a:p>
        </p:txBody>
      </p:sp>
    </p:spTree>
    <p:extLst>
      <p:ext uri="{BB962C8B-B14F-4D97-AF65-F5344CB8AC3E}">
        <p14:creationId xmlns:p14="http://schemas.microsoft.com/office/powerpoint/2010/main" val="3104166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rot="9623130">
            <a:off x="146372" y="-6393979"/>
            <a:ext cx="8163000" cy="9159157"/>
          </a:xfrm>
          <a:prstGeom prst="rect">
            <a:avLst/>
          </a:prstGeom>
        </p:spPr>
      </p:pic>
      <p:pic>
        <p:nvPicPr>
          <p:cNvPr id="4" name="Content Placeholder 3"/>
          <p:cNvPicPr>
            <a:picLocks noGrp="1" noChangeAspect="1"/>
          </p:cNvPicPr>
          <p:nvPr>
            <p:ph idx="1"/>
          </p:nvPr>
        </p:nvPicPr>
        <p:blipFill>
          <a:blip r:embed="rId3">
            <a:alphaModFix/>
            <a:extLst>
              <a:ext uri="{28A0092B-C50C-407E-A947-70E740481C1C}">
                <a14:useLocalDpi xmlns:a14="http://schemas.microsoft.com/office/drawing/2010/main" val="0"/>
              </a:ext>
            </a:extLst>
          </a:blip>
          <a:stretch>
            <a:fillRect/>
          </a:stretch>
        </p:blipFill>
        <p:spPr>
          <a:xfrm rot="9623130">
            <a:off x="496466" y="-6199032"/>
            <a:ext cx="7815513" cy="8769265"/>
          </a:xfrm>
        </p:spPr>
      </p:pic>
      <p:sp>
        <p:nvSpPr>
          <p:cNvPr id="5" name="Title 1"/>
          <p:cNvSpPr txBox="1">
            <a:spLocks/>
          </p:cNvSpPr>
          <p:nvPr/>
        </p:nvSpPr>
        <p:spPr>
          <a:xfrm>
            <a:off x="1944842" y="-503159"/>
            <a:ext cx="7241025"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500" b="1" dirty="0">
                <a:solidFill>
                  <a:schemeClr val="bg1"/>
                </a:solidFill>
                <a:latin typeface="Calibri" charset="0"/>
                <a:ea typeface="Calibri" charset="0"/>
                <a:cs typeface="Calibri" charset="0"/>
              </a:rPr>
              <a:t>Designs and Limitations</a:t>
            </a:r>
          </a:p>
        </p:txBody>
      </p:sp>
      <p:graphicFrame>
        <p:nvGraphicFramePr>
          <p:cNvPr id="2" name="Table 1">
            <a:extLst>
              <a:ext uri="{FF2B5EF4-FFF2-40B4-BE49-F238E27FC236}">
                <a16:creationId xmlns:a16="http://schemas.microsoft.com/office/drawing/2014/main" id="{D685DA4D-06CB-4124-8658-B4689CB2A2F6}"/>
              </a:ext>
            </a:extLst>
          </p:cNvPr>
          <p:cNvGraphicFramePr>
            <a:graphicFrameLocks noGrp="1"/>
          </p:cNvGraphicFramePr>
          <p:nvPr>
            <p:extLst>
              <p:ext uri="{D42A27DB-BD31-4B8C-83A1-F6EECF244321}">
                <p14:modId xmlns:p14="http://schemas.microsoft.com/office/powerpoint/2010/main" val="428916277"/>
              </p:ext>
            </p:extLst>
          </p:nvPr>
        </p:nvGraphicFramePr>
        <p:xfrm>
          <a:off x="1774371" y="2109357"/>
          <a:ext cx="8850086" cy="3844194"/>
        </p:xfrm>
        <a:graphic>
          <a:graphicData uri="http://schemas.openxmlformats.org/drawingml/2006/table">
            <a:tbl>
              <a:tblPr>
                <a:tableStyleId>{5C22544A-7EE6-4342-B048-85BDC9FD1C3A}</a:tableStyleId>
              </a:tblPr>
              <a:tblGrid>
                <a:gridCol w="3436784">
                  <a:extLst>
                    <a:ext uri="{9D8B030D-6E8A-4147-A177-3AD203B41FA5}">
                      <a16:colId xmlns:a16="http://schemas.microsoft.com/office/drawing/2014/main" val="3889369946"/>
                    </a:ext>
                  </a:extLst>
                </a:gridCol>
                <a:gridCol w="5413302">
                  <a:extLst>
                    <a:ext uri="{9D8B030D-6E8A-4147-A177-3AD203B41FA5}">
                      <a16:colId xmlns:a16="http://schemas.microsoft.com/office/drawing/2014/main" val="75776666"/>
                    </a:ext>
                  </a:extLst>
                </a:gridCol>
              </a:tblGrid>
              <a:tr h="309730">
                <a:tc>
                  <a:txBody>
                    <a:bodyPr/>
                    <a:lstStyle/>
                    <a:p>
                      <a:r>
                        <a:rPr lang="en-US" sz="1600" b="1">
                          <a:effectLst/>
                        </a:rPr>
                        <a:t>Conceptual framework</a:t>
                      </a:r>
                      <a:endParaRPr lang="en-CA"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tc>
                <a:tc>
                  <a:txBody>
                    <a:bodyPr/>
                    <a:lstStyle/>
                    <a:p>
                      <a:r>
                        <a:rPr lang="en-US" sz="1600" b="1" dirty="0">
                          <a:effectLst/>
                        </a:rPr>
                        <a:t>Limitations</a:t>
                      </a:r>
                      <a:endParaRPr lang="en-CA"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tc>
                <a:extLst>
                  <a:ext uri="{0D108BD9-81ED-4DB2-BD59-A6C34878D82A}">
                    <a16:rowId xmlns:a16="http://schemas.microsoft.com/office/drawing/2014/main" val="698831967"/>
                  </a:ext>
                </a:extLst>
              </a:tr>
              <a:tr h="485956">
                <a:tc>
                  <a:txBody>
                    <a:bodyPr/>
                    <a:lstStyle/>
                    <a:p>
                      <a:r>
                        <a:rPr lang="en-US" sz="1600">
                          <a:effectLst/>
                        </a:rPr>
                        <a:t>Triangle</a:t>
                      </a:r>
                      <a:endParaRPr lang="en-C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tc>
                <a:tc>
                  <a:txBody>
                    <a:bodyPr/>
                    <a:lstStyle/>
                    <a:p>
                      <a:pPr marL="342900" lvl="0" indent="-342900">
                        <a:buFont typeface="Arial" panose="020B0604020202020204" pitchFamily="34" charset="0"/>
                        <a:buChar char="●"/>
                      </a:pPr>
                      <a:r>
                        <a:rPr lang="en-US" sz="1600" u="none" strike="noStrike">
                          <a:effectLst/>
                        </a:rPr>
                        <a:t>Perceived as linear. </a:t>
                      </a:r>
                      <a:endParaRPr lang="en-CA" sz="1600" u="none" strike="noStrike">
                        <a:effectLst/>
                      </a:endParaRPr>
                    </a:p>
                    <a:p>
                      <a:pPr marL="342900" lvl="0" indent="-342900">
                        <a:buFont typeface="Arial" panose="020B0604020202020204" pitchFamily="34" charset="0"/>
                        <a:buChar char="●"/>
                      </a:pPr>
                      <a:r>
                        <a:rPr lang="en-US" sz="1600" u="none" strike="noStrike">
                          <a:effectLst/>
                        </a:rPr>
                        <a:t>Too similar to other frameworks</a:t>
                      </a:r>
                      <a:endParaRPr lang="en-CA" sz="1600" u="none" strike="noStrik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tc>
                <a:extLst>
                  <a:ext uri="{0D108BD9-81ED-4DB2-BD59-A6C34878D82A}">
                    <a16:rowId xmlns:a16="http://schemas.microsoft.com/office/drawing/2014/main" val="142243484"/>
                  </a:ext>
                </a:extLst>
              </a:tr>
              <a:tr h="662182">
                <a:tc>
                  <a:txBody>
                    <a:bodyPr/>
                    <a:lstStyle/>
                    <a:p>
                      <a:r>
                        <a:rPr lang="en-US" sz="1600">
                          <a:effectLst/>
                        </a:rPr>
                        <a:t>Conversing Circles and Boxes</a:t>
                      </a:r>
                      <a:endParaRPr lang="en-C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tc>
                <a:tc>
                  <a:txBody>
                    <a:bodyPr/>
                    <a:lstStyle/>
                    <a:p>
                      <a:pPr marL="342900" lvl="0" indent="-342900">
                        <a:buFont typeface="Arial" panose="020B0604020202020204" pitchFamily="34" charset="0"/>
                        <a:buChar char="●"/>
                      </a:pPr>
                      <a:r>
                        <a:rPr lang="en-US" sz="1600" u="none" strike="noStrike" dirty="0">
                          <a:effectLst/>
                        </a:rPr>
                        <a:t>Some variables are perceived as more important than others. </a:t>
                      </a:r>
                      <a:endParaRPr lang="en-CA" sz="1600" u="none" strike="noStrike" dirty="0">
                        <a:effectLst/>
                      </a:endParaRPr>
                    </a:p>
                    <a:p>
                      <a:pPr marL="342900" lvl="0" indent="-342900">
                        <a:buFont typeface="Arial" panose="020B0604020202020204" pitchFamily="34" charset="0"/>
                        <a:buChar char="●"/>
                      </a:pPr>
                      <a:r>
                        <a:rPr lang="en-US" sz="1600" u="none" strike="noStrike" dirty="0">
                          <a:effectLst/>
                        </a:rPr>
                        <a:t>Difficult to follow the story</a:t>
                      </a:r>
                      <a:endParaRPr lang="en-CA" sz="16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tc>
                <a:extLst>
                  <a:ext uri="{0D108BD9-81ED-4DB2-BD59-A6C34878D82A}">
                    <a16:rowId xmlns:a16="http://schemas.microsoft.com/office/drawing/2014/main" val="1143042027"/>
                  </a:ext>
                </a:extLst>
              </a:tr>
              <a:tr h="485956">
                <a:tc>
                  <a:txBody>
                    <a:bodyPr/>
                    <a:lstStyle/>
                    <a:p>
                      <a:r>
                        <a:rPr lang="en-US" sz="1600">
                          <a:effectLst/>
                        </a:rPr>
                        <a:t>Layered Onion or Eyeball</a:t>
                      </a:r>
                      <a:endParaRPr lang="en-C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tc>
                <a:tc>
                  <a:txBody>
                    <a:bodyPr/>
                    <a:lstStyle/>
                    <a:p>
                      <a:pPr marL="342900" lvl="0" indent="-342900">
                        <a:buFont typeface="Arial" panose="020B0604020202020204" pitchFamily="34" charset="0"/>
                        <a:buChar char="●"/>
                      </a:pPr>
                      <a:r>
                        <a:rPr lang="en-US" sz="1600" u="none" strike="noStrike">
                          <a:effectLst/>
                        </a:rPr>
                        <a:t>Some team members felt that the layered onion was overused </a:t>
                      </a:r>
                      <a:endParaRPr lang="en-CA" sz="1600" u="none" strike="noStrik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tc>
                <a:extLst>
                  <a:ext uri="{0D108BD9-81ED-4DB2-BD59-A6C34878D82A}">
                    <a16:rowId xmlns:a16="http://schemas.microsoft.com/office/drawing/2014/main" val="974182776"/>
                  </a:ext>
                </a:extLst>
              </a:tr>
              <a:tr h="309730">
                <a:tc>
                  <a:txBody>
                    <a:bodyPr/>
                    <a:lstStyle/>
                    <a:p>
                      <a:r>
                        <a:rPr lang="en-US" sz="1600">
                          <a:effectLst/>
                        </a:rPr>
                        <a:t>Puzzle</a:t>
                      </a:r>
                      <a:endParaRPr lang="en-C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tc>
                <a:tc>
                  <a:txBody>
                    <a:bodyPr/>
                    <a:lstStyle/>
                    <a:p>
                      <a:pPr marL="342900" lvl="0" indent="-342900">
                        <a:buFont typeface="Arial" panose="020B0604020202020204" pitchFamily="34" charset="0"/>
                        <a:buChar char="●"/>
                      </a:pPr>
                      <a:r>
                        <a:rPr lang="en-US" sz="1600" u="none" strike="noStrike">
                          <a:effectLst/>
                        </a:rPr>
                        <a:t>Perceived as elementary</a:t>
                      </a:r>
                      <a:endParaRPr lang="en-CA" sz="1600" u="none" strike="noStrik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tc>
                <a:extLst>
                  <a:ext uri="{0D108BD9-81ED-4DB2-BD59-A6C34878D82A}">
                    <a16:rowId xmlns:a16="http://schemas.microsoft.com/office/drawing/2014/main" val="3659985303"/>
                  </a:ext>
                </a:extLst>
              </a:tr>
              <a:tr h="1014634">
                <a:tc>
                  <a:txBody>
                    <a:bodyPr/>
                    <a:lstStyle/>
                    <a:p>
                      <a:r>
                        <a:rPr lang="en-US" sz="1600" dirty="0">
                          <a:effectLst/>
                        </a:rPr>
                        <a:t>Connectivity</a:t>
                      </a:r>
                      <a:endParaRPr lang="en-C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tc>
                <a:tc>
                  <a:txBody>
                    <a:bodyPr/>
                    <a:lstStyle/>
                    <a:p>
                      <a:pPr marL="342900" lvl="0" indent="-342900">
                        <a:buFont typeface="Arial" panose="020B0604020202020204" pitchFamily="34" charset="0"/>
                        <a:buChar char="●"/>
                      </a:pPr>
                      <a:r>
                        <a:rPr lang="en-US" sz="1600" u="none" strike="noStrike" dirty="0">
                          <a:effectLst/>
                        </a:rPr>
                        <a:t>Connection to the internet was perceived as a plus positive. </a:t>
                      </a:r>
                      <a:r>
                        <a:rPr lang="en-US" sz="1600" u="none" strike="noStrike" dirty="0" err="1">
                          <a:effectLst/>
                        </a:rPr>
                        <a:t>Neen</a:t>
                      </a:r>
                      <a:r>
                        <a:rPr lang="en-US" sz="1600" u="none" strike="noStrike" dirty="0">
                          <a:effectLst/>
                        </a:rPr>
                        <a:t> in other instances so perceived as novel. The triangle and onion/eyeball perceived as overused and tired. </a:t>
                      </a:r>
                      <a:endParaRPr lang="en-CA" sz="16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tc>
                <a:extLst>
                  <a:ext uri="{0D108BD9-81ED-4DB2-BD59-A6C34878D82A}">
                    <a16:rowId xmlns:a16="http://schemas.microsoft.com/office/drawing/2014/main" val="1238081059"/>
                  </a:ext>
                </a:extLst>
              </a:tr>
            </a:tbl>
          </a:graphicData>
        </a:graphic>
      </p:graphicFrame>
      <p:sp>
        <p:nvSpPr>
          <p:cNvPr id="9" name="TextBox 8">
            <a:extLst>
              <a:ext uri="{FF2B5EF4-FFF2-40B4-BE49-F238E27FC236}">
                <a16:creationId xmlns:a16="http://schemas.microsoft.com/office/drawing/2014/main" id="{05CE1B96-0ECB-4AFF-88C8-0A40098DB823}"/>
              </a:ext>
            </a:extLst>
          </p:cNvPr>
          <p:cNvSpPr txBox="1"/>
          <p:nvPr/>
        </p:nvSpPr>
        <p:spPr>
          <a:xfrm>
            <a:off x="4705382" y="5953551"/>
            <a:ext cx="6678384" cy="409023"/>
          </a:xfrm>
          <a:prstGeom prst="rect">
            <a:avLst/>
          </a:prstGeom>
          <a:noFill/>
        </p:spPr>
        <p:txBody>
          <a:bodyPr wrap="square">
            <a:spAutoFit/>
          </a:bodyPr>
          <a:lstStyle/>
          <a:p>
            <a:pPr>
              <a:lnSpc>
                <a:spcPct val="200000"/>
              </a:lnSpc>
            </a:pPr>
            <a:r>
              <a:rPr lang="en-US" sz="1200" dirty="0">
                <a:effectLst/>
                <a:highlight>
                  <a:srgbClr val="FFFFFF"/>
                </a:highlight>
                <a:latin typeface="Calibri" panose="020F0502020204030204" pitchFamily="34" charset="0"/>
                <a:ea typeface="Times New Roman" panose="02020603050405020304" pitchFamily="18" charset="0"/>
              </a:rPr>
              <a:t>Table </a:t>
            </a:r>
            <a:r>
              <a:rPr lang="en-US" sz="1200" dirty="0">
                <a:highlight>
                  <a:srgbClr val="FFFFFF"/>
                </a:highlight>
                <a:latin typeface="Calibri" panose="020F0502020204030204" pitchFamily="34" charset="0"/>
                <a:ea typeface="Times New Roman" panose="02020603050405020304" pitchFamily="18" charset="0"/>
              </a:rPr>
              <a:t>3</a:t>
            </a:r>
            <a:r>
              <a:rPr lang="en-US" sz="1200" dirty="0">
                <a:effectLst/>
                <a:highlight>
                  <a:srgbClr val="FFFFFF"/>
                </a:highlight>
                <a:latin typeface="Calibri" panose="020F0502020204030204" pitchFamily="34" charset="0"/>
                <a:ea typeface="Times New Roman" panose="02020603050405020304" pitchFamily="18" charset="0"/>
              </a:rPr>
              <a:t> – Designs and Limitations</a:t>
            </a:r>
            <a:endParaRPr lang="en-CA"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10554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rot="9623130">
            <a:off x="146372" y="-6393979"/>
            <a:ext cx="8163000" cy="9159157"/>
          </a:xfrm>
          <a:prstGeom prst="rect">
            <a:avLst/>
          </a:prstGeom>
        </p:spPr>
      </p:pic>
      <p:pic>
        <p:nvPicPr>
          <p:cNvPr id="4" name="Content Placeholder 3"/>
          <p:cNvPicPr>
            <a:picLocks noGrp="1" noChangeAspect="1"/>
          </p:cNvPicPr>
          <p:nvPr>
            <p:ph idx="1"/>
          </p:nvPr>
        </p:nvPicPr>
        <p:blipFill>
          <a:blip r:embed="rId3">
            <a:alphaModFix/>
            <a:extLst>
              <a:ext uri="{28A0092B-C50C-407E-A947-70E740481C1C}">
                <a14:useLocalDpi xmlns:a14="http://schemas.microsoft.com/office/drawing/2010/main" val="0"/>
              </a:ext>
            </a:extLst>
          </a:blip>
          <a:stretch>
            <a:fillRect/>
          </a:stretch>
        </p:blipFill>
        <p:spPr>
          <a:xfrm rot="9623130">
            <a:off x="496466" y="-6199032"/>
            <a:ext cx="7815513" cy="8769265"/>
          </a:xfrm>
        </p:spPr>
      </p:pic>
      <p:sp>
        <p:nvSpPr>
          <p:cNvPr id="5" name="Title 1"/>
          <p:cNvSpPr txBox="1">
            <a:spLocks/>
          </p:cNvSpPr>
          <p:nvPr/>
        </p:nvSpPr>
        <p:spPr>
          <a:xfrm>
            <a:off x="1792440" y="-503159"/>
            <a:ext cx="7241025"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000" b="1" dirty="0">
                <a:solidFill>
                  <a:schemeClr val="bg1"/>
                </a:solidFill>
                <a:latin typeface="Calibri" charset="0"/>
                <a:ea typeface="Calibri" charset="0"/>
                <a:cs typeface="Calibri" charset="0"/>
              </a:rPr>
              <a:t>Platform Development Methodology</a:t>
            </a:r>
          </a:p>
        </p:txBody>
      </p:sp>
      <p:sp>
        <p:nvSpPr>
          <p:cNvPr id="9" name="TextBox 8">
            <a:extLst>
              <a:ext uri="{FF2B5EF4-FFF2-40B4-BE49-F238E27FC236}">
                <a16:creationId xmlns:a16="http://schemas.microsoft.com/office/drawing/2014/main" id="{05CE1B96-0ECB-4AFF-88C8-0A40098DB823}"/>
              </a:ext>
            </a:extLst>
          </p:cNvPr>
          <p:cNvSpPr txBox="1"/>
          <p:nvPr/>
        </p:nvSpPr>
        <p:spPr>
          <a:xfrm>
            <a:off x="4552982" y="5202437"/>
            <a:ext cx="6678384" cy="409023"/>
          </a:xfrm>
          <a:prstGeom prst="rect">
            <a:avLst/>
          </a:prstGeom>
          <a:noFill/>
        </p:spPr>
        <p:txBody>
          <a:bodyPr wrap="square">
            <a:spAutoFit/>
          </a:bodyPr>
          <a:lstStyle/>
          <a:p>
            <a:pPr>
              <a:lnSpc>
                <a:spcPct val="200000"/>
              </a:lnSpc>
            </a:pPr>
            <a:r>
              <a:rPr lang="en-US" sz="1200" dirty="0">
                <a:highlight>
                  <a:srgbClr val="FFFFFF"/>
                </a:highlight>
                <a:latin typeface="Calibri" panose="020F0502020204030204" pitchFamily="34" charset="0"/>
                <a:ea typeface="Times New Roman" panose="02020603050405020304" pitchFamily="18" charset="0"/>
              </a:rPr>
              <a:t>Figure</a:t>
            </a:r>
            <a:r>
              <a:rPr lang="en-US" sz="1200" dirty="0">
                <a:effectLst/>
                <a:highlight>
                  <a:srgbClr val="FFFFFF"/>
                </a:highlight>
                <a:latin typeface="Calibri" panose="020F0502020204030204" pitchFamily="34" charset="0"/>
                <a:ea typeface="Times New Roman" panose="02020603050405020304" pitchFamily="18" charset="0"/>
              </a:rPr>
              <a:t> 4 – Platform Development Methodology</a:t>
            </a:r>
            <a:endParaRPr lang="en-CA" sz="1200" dirty="0">
              <a:effectLst/>
              <a:latin typeface="Times New Roman" panose="02020603050405020304" pitchFamily="18" charset="0"/>
              <a:ea typeface="Times New Roman" panose="02020603050405020304" pitchFamily="18" charset="0"/>
            </a:endParaRPr>
          </a:p>
        </p:txBody>
      </p:sp>
      <p:graphicFrame>
        <p:nvGraphicFramePr>
          <p:cNvPr id="8" name="Diagram 7">
            <a:extLst>
              <a:ext uri="{FF2B5EF4-FFF2-40B4-BE49-F238E27FC236}">
                <a16:creationId xmlns:a16="http://schemas.microsoft.com/office/drawing/2014/main" id="{C759A832-17ED-407F-8D22-63516B70317F}"/>
              </a:ext>
            </a:extLst>
          </p:cNvPr>
          <p:cNvGraphicFramePr/>
          <p:nvPr>
            <p:extLst>
              <p:ext uri="{D42A27DB-BD31-4B8C-83A1-F6EECF244321}">
                <p14:modId xmlns:p14="http://schemas.microsoft.com/office/powerpoint/2010/main" val="3744455865"/>
              </p:ext>
            </p:extLst>
          </p:nvPr>
        </p:nvGraphicFramePr>
        <p:xfrm>
          <a:off x="2051560" y="1647516"/>
          <a:ext cx="8128000" cy="35629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18262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4"/>
          <p:cNvPicPr preferRelativeResize="0">
            <a:picLocks noChangeAspect="1"/>
          </p:cNvPicPr>
          <p:nvPr/>
        </p:nvPicPr>
        <p:blipFill rotWithShape="1">
          <a:blip r:embed="rId3">
            <a:extLst>
              <a:ext uri="{28A0092B-C50C-407E-A947-70E740481C1C}">
                <a14:useLocalDpi xmlns:a14="http://schemas.microsoft.com/office/drawing/2010/main" val="0"/>
              </a:ext>
            </a:extLst>
          </a:blip>
          <a:srcRect l="10910" r="7368"/>
          <a:stretch/>
        </p:blipFill>
        <p:spPr>
          <a:xfrm>
            <a:off x="6676572" y="1"/>
            <a:ext cx="5544458" cy="6858000"/>
          </a:xfrm>
          <a:prstGeom prst="rect">
            <a:avLst/>
          </a:prstGeom>
          <a:noFill/>
          <a:ln>
            <a:noFill/>
          </a:ln>
        </p:spPr>
      </p:pic>
      <p:pic>
        <p:nvPicPr>
          <p:cNvPr id="7" name="Google Shape;82;p13"/>
          <p:cNvPicPr preferRelativeResize="0"/>
          <p:nvPr/>
        </p:nvPicPr>
        <p:blipFill rotWithShape="1">
          <a:blip r:embed="rId4">
            <a:alphaModFix/>
          </a:blip>
          <a:srcRect l="37236" r="31842"/>
          <a:stretch/>
        </p:blipFill>
        <p:spPr>
          <a:xfrm>
            <a:off x="6059411" y="0"/>
            <a:ext cx="3154720" cy="6858000"/>
          </a:xfrm>
          <a:prstGeom prst="rect">
            <a:avLst/>
          </a:prstGeom>
          <a:noFill/>
          <a:ln>
            <a:noFill/>
          </a:ln>
        </p:spPr>
      </p:pic>
      <p:sp>
        <p:nvSpPr>
          <p:cNvPr id="8" name="Google Shape;92;p14"/>
          <p:cNvSpPr txBox="1"/>
          <p:nvPr/>
        </p:nvSpPr>
        <p:spPr>
          <a:xfrm>
            <a:off x="741198" y="50918"/>
            <a:ext cx="4362600" cy="1491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700"/>
              <a:buFont typeface="Calibri"/>
              <a:buNone/>
            </a:pPr>
            <a:r>
              <a:rPr lang="en-US" sz="2700" b="1" dirty="0">
                <a:solidFill>
                  <a:schemeClr val="dk1"/>
                </a:solidFill>
                <a:latin typeface="Calibri"/>
                <a:ea typeface="Calibri"/>
                <a:cs typeface="Calibri"/>
                <a:sym typeface="Calibri"/>
              </a:rPr>
              <a:t>Purpose </a:t>
            </a:r>
            <a:endParaRPr lang="en-US" sz="1400" b="0" i="0" u="none" strike="noStrike" cap="none" dirty="0">
              <a:solidFill>
                <a:srgbClr val="000000"/>
              </a:solidFill>
              <a:latin typeface="Arial"/>
              <a:ea typeface="Arial"/>
              <a:cs typeface="Arial"/>
              <a:sym typeface="Arial"/>
            </a:endParaRPr>
          </a:p>
        </p:txBody>
      </p:sp>
      <p:sp>
        <p:nvSpPr>
          <p:cNvPr id="93" name="Google Shape;93;p14"/>
          <p:cNvSpPr txBox="1"/>
          <p:nvPr/>
        </p:nvSpPr>
        <p:spPr>
          <a:xfrm>
            <a:off x="517323" y="566056"/>
            <a:ext cx="6159249" cy="4495801"/>
          </a:xfrm>
          <a:prstGeom prst="rect">
            <a:avLst/>
          </a:prstGeom>
          <a:noFill/>
          <a:ln>
            <a:noFill/>
          </a:ln>
        </p:spPr>
        <p:txBody>
          <a:bodyPr spcFirstLastPara="1" wrap="square" lIns="91425" tIns="45700" rIns="91425" bIns="45700" anchor="ctr" anchorCtr="0">
            <a:noAutofit/>
          </a:bodyPr>
          <a:lstStyle/>
          <a:p>
            <a:pPr marL="455613" indent="-455613">
              <a:buClr>
                <a:srgbClr val="CB203D"/>
              </a:buClr>
              <a:buSzPts val="2000"/>
              <a:buFont typeface="Courier New"/>
              <a:buChar char="o"/>
            </a:pPr>
            <a:r>
              <a:rPr lang="en-US" sz="2400" dirty="0">
                <a:solidFill>
                  <a:srgbClr val="212529"/>
                </a:solidFill>
                <a:effectLst/>
                <a:highlight>
                  <a:srgbClr val="FFFFFF"/>
                </a:highlight>
                <a:ea typeface="Times New Roman" panose="02020603050405020304" pitchFamily="18" charset="0"/>
              </a:rPr>
              <a:t>The purpose of the Erasmus+ DIG-IT project is to provide solutions that address the production and delivery of digital education in the EU higher education system. </a:t>
            </a:r>
            <a:endParaRPr lang="en-CA" sz="2400" dirty="0">
              <a:effectLst/>
              <a:ea typeface="Times New Roman" panose="02020603050405020304" pitchFamily="18" charset="0"/>
            </a:endParaRPr>
          </a:p>
          <a:p>
            <a:pPr lvl="0" algn="l" rtl="0">
              <a:spcBef>
                <a:spcPts val="0"/>
              </a:spcBef>
              <a:spcAft>
                <a:spcPts val="0"/>
              </a:spcAft>
              <a:buClr>
                <a:srgbClr val="CB203D"/>
              </a:buClr>
              <a:buSzPts val="2000"/>
            </a:pPr>
            <a:r>
              <a:rPr lang="en-GB" sz="2000" dirty="0">
                <a:solidFill>
                  <a:srgbClr val="595959"/>
                </a:solidFill>
                <a:latin typeface="Calibri"/>
                <a:ea typeface="Calibri"/>
                <a:cs typeface="Calibri"/>
                <a:sym typeface="Calibri"/>
              </a:rPr>
              <a:t> </a:t>
            </a:r>
          </a:p>
          <a:p>
            <a:pPr marL="0" marR="0" lvl="0" indent="0" algn="l" rtl="0">
              <a:lnSpc>
                <a:spcPct val="100000"/>
              </a:lnSpc>
              <a:spcBef>
                <a:spcPts val="0"/>
              </a:spcBef>
              <a:spcAft>
                <a:spcPts val="0"/>
              </a:spcAft>
              <a:buNone/>
            </a:pPr>
            <a:br>
              <a:rPr lang="en-US" sz="2000" b="0" i="0" u="none" strike="noStrike" cap="none" dirty="0">
                <a:solidFill>
                  <a:srgbClr val="595959"/>
                </a:solidFill>
                <a:latin typeface="Calibri"/>
                <a:ea typeface="Calibri"/>
                <a:cs typeface="Calibri"/>
                <a:sym typeface="Calibri"/>
              </a:rPr>
            </a:br>
            <a:endParaRPr sz="2400" dirty="0">
              <a:solidFill>
                <a:srgbClr val="434343"/>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746144E3-D6D4-BE34-D84C-B49EDFAD4DEF}"/>
              </a:ext>
            </a:extLst>
          </p:cNvPr>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rot="9623130">
            <a:off x="146372" y="-6393979"/>
            <a:ext cx="8163000" cy="9159157"/>
          </a:xfrm>
          <a:prstGeom prst="rect">
            <a:avLst/>
          </a:prstGeom>
        </p:spPr>
      </p:pic>
      <p:sp>
        <p:nvSpPr>
          <p:cNvPr id="3" name="Content Placeholder 2">
            <a:extLst>
              <a:ext uri="{FF2B5EF4-FFF2-40B4-BE49-F238E27FC236}">
                <a16:creationId xmlns:a16="http://schemas.microsoft.com/office/drawing/2014/main" id="{43B41DFE-719E-177B-963E-DEC4B029AE94}"/>
              </a:ext>
            </a:extLst>
          </p:cNvPr>
          <p:cNvSpPr>
            <a:spLocks noGrp="1"/>
          </p:cNvSpPr>
          <p:nvPr>
            <p:ph idx="1"/>
          </p:nvPr>
        </p:nvSpPr>
        <p:spPr>
          <a:xfrm>
            <a:off x="838200" y="2017010"/>
            <a:ext cx="10515600" cy="4351338"/>
          </a:xfrm>
        </p:spPr>
        <p:txBody>
          <a:bodyPr/>
          <a:lstStyle/>
          <a:p>
            <a:r>
              <a:rPr lang="en-US" dirty="0"/>
              <a:t>Requirements gathering through discussion sessions with partners</a:t>
            </a:r>
          </a:p>
          <a:p>
            <a:r>
              <a:rPr lang="en-US" dirty="0"/>
              <a:t>Aim to develop an interactive and responsive tool</a:t>
            </a:r>
          </a:p>
          <a:p>
            <a:r>
              <a:rPr lang="en-US" dirty="0"/>
              <a:t>Represents theoretical information in accessible and easy to use way</a:t>
            </a:r>
          </a:p>
          <a:p>
            <a:r>
              <a:rPr lang="en-US" dirty="0"/>
              <a:t>Internal testing</a:t>
            </a:r>
            <a:endParaRPr lang="en-CY" dirty="0"/>
          </a:p>
        </p:txBody>
      </p:sp>
      <p:pic>
        <p:nvPicPr>
          <p:cNvPr id="4" name="Content Placeholder 3">
            <a:extLst>
              <a:ext uri="{FF2B5EF4-FFF2-40B4-BE49-F238E27FC236}">
                <a16:creationId xmlns:a16="http://schemas.microsoft.com/office/drawing/2014/main" id="{9FAEA879-2B3D-8BB6-3228-DC51AE9575BE}"/>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rot="9623130">
            <a:off x="496466" y="-6199032"/>
            <a:ext cx="7815513" cy="8769265"/>
          </a:xfrm>
          <a:prstGeom prst="rect">
            <a:avLst/>
          </a:prstGeom>
        </p:spPr>
      </p:pic>
      <p:sp>
        <p:nvSpPr>
          <p:cNvPr id="5" name="Title 1">
            <a:extLst>
              <a:ext uri="{FF2B5EF4-FFF2-40B4-BE49-F238E27FC236}">
                <a16:creationId xmlns:a16="http://schemas.microsoft.com/office/drawing/2014/main" id="{D86B5F1F-0F4B-3FC1-4E46-6ABAE1C71137}"/>
              </a:ext>
            </a:extLst>
          </p:cNvPr>
          <p:cNvSpPr txBox="1">
            <a:spLocks/>
          </p:cNvSpPr>
          <p:nvPr/>
        </p:nvSpPr>
        <p:spPr>
          <a:xfrm>
            <a:off x="1792440" y="-503159"/>
            <a:ext cx="7241025"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000" b="1" dirty="0">
                <a:solidFill>
                  <a:schemeClr val="bg1"/>
                </a:solidFill>
                <a:latin typeface="Calibri" charset="0"/>
                <a:ea typeface="Calibri" charset="0"/>
                <a:cs typeface="Calibri" charset="0"/>
              </a:rPr>
              <a:t>Digital Tool Development</a:t>
            </a:r>
          </a:p>
        </p:txBody>
      </p:sp>
      <p:grpSp>
        <p:nvGrpSpPr>
          <p:cNvPr id="23" name="Group 22">
            <a:extLst>
              <a:ext uri="{FF2B5EF4-FFF2-40B4-BE49-F238E27FC236}">
                <a16:creationId xmlns:a16="http://schemas.microsoft.com/office/drawing/2014/main" id="{5270C7A0-1D0D-2580-93AA-3BC566E84BC2}"/>
              </a:ext>
            </a:extLst>
          </p:cNvPr>
          <p:cNvGrpSpPr/>
          <p:nvPr/>
        </p:nvGrpSpPr>
        <p:grpSpPr>
          <a:xfrm>
            <a:off x="3346719" y="2409619"/>
            <a:ext cx="8128000" cy="5418667"/>
            <a:chOff x="3316575" y="1716610"/>
            <a:chExt cx="8128000" cy="5418667"/>
          </a:xfrm>
        </p:grpSpPr>
        <p:grpSp>
          <p:nvGrpSpPr>
            <p:cNvPr id="24" name="Group 23">
              <a:extLst>
                <a:ext uri="{FF2B5EF4-FFF2-40B4-BE49-F238E27FC236}">
                  <a16:creationId xmlns:a16="http://schemas.microsoft.com/office/drawing/2014/main" id="{2F814284-E0BF-D7B1-6256-D11503CFDB12}"/>
                </a:ext>
              </a:extLst>
            </p:cNvPr>
            <p:cNvGrpSpPr/>
            <p:nvPr/>
          </p:nvGrpSpPr>
          <p:grpSpPr>
            <a:xfrm>
              <a:off x="3316575" y="1716610"/>
              <a:ext cx="8128000" cy="5418667"/>
              <a:chOff x="4283148" y="1049187"/>
              <a:chExt cx="8128000" cy="5418667"/>
            </a:xfrm>
          </p:grpSpPr>
          <p:grpSp>
            <p:nvGrpSpPr>
              <p:cNvPr id="26" name="Group 25">
                <a:extLst>
                  <a:ext uri="{FF2B5EF4-FFF2-40B4-BE49-F238E27FC236}">
                    <a16:creationId xmlns:a16="http://schemas.microsoft.com/office/drawing/2014/main" id="{8CC08702-1DF4-6AA3-D7CC-67858079B83C}"/>
                  </a:ext>
                </a:extLst>
              </p:cNvPr>
              <p:cNvGrpSpPr/>
              <p:nvPr/>
            </p:nvGrpSpPr>
            <p:grpSpPr>
              <a:xfrm>
                <a:off x="4283148" y="1049187"/>
                <a:ext cx="8128000" cy="5418667"/>
                <a:chOff x="4283148" y="1049187"/>
                <a:chExt cx="8128000" cy="5418667"/>
              </a:xfrm>
            </p:grpSpPr>
            <p:grpSp>
              <p:nvGrpSpPr>
                <p:cNvPr id="29" name="Group 28">
                  <a:extLst>
                    <a:ext uri="{FF2B5EF4-FFF2-40B4-BE49-F238E27FC236}">
                      <a16:creationId xmlns:a16="http://schemas.microsoft.com/office/drawing/2014/main" id="{79A44261-B457-BE02-C431-2B0A8B6D4B8E}"/>
                    </a:ext>
                  </a:extLst>
                </p:cNvPr>
                <p:cNvGrpSpPr/>
                <p:nvPr/>
              </p:nvGrpSpPr>
              <p:grpSpPr>
                <a:xfrm>
                  <a:off x="4283148" y="1049187"/>
                  <a:ext cx="8128000" cy="5418667"/>
                  <a:chOff x="4031007" y="884754"/>
                  <a:chExt cx="8128000" cy="5418667"/>
                </a:xfrm>
              </p:grpSpPr>
              <p:graphicFrame>
                <p:nvGraphicFramePr>
                  <p:cNvPr id="31" name="Diagram 30">
                    <a:extLst>
                      <a:ext uri="{FF2B5EF4-FFF2-40B4-BE49-F238E27FC236}">
                        <a16:creationId xmlns:a16="http://schemas.microsoft.com/office/drawing/2014/main" id="{A12A0792-08EB-908A-218A-9B94F17D4D94}"/>
                      </a:ext>
                    </a:extLst>
                  </p:cNvPr>
                  <p:cNvGraphicFramePr/>
                  <p:nvPr>
                    <p:extLst/>
                  </p:nvPr>
                </p:nvGraphicFramePr>
                <p:xfrm>
                  <a:off x="4031007" y="88475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2" name="Picture 2" descr="How to Access the Source Code in WordPress Blog or Website">
                    <a:extLst>
                      <a:ext uri="{FF2B5EF4-FFF2-40B4-BE49-F238E27FC236}">
                        <a16:creationId xmlns:a16="http://schemas.microsoft.com/office/drawing/2014/main" id="{DEF81EF6-D56D-B02E-B3DB-8F5CBA7322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37007" y="2368253"/>
                    <a:ext cx="1512000" cy="972000"/>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grpSp>
            <p:pic>
              <p:nvPicPr>
                <p:cNvPr id="30" name="Picture 4" descr="HTML Reader/ Viewer – Apps on Google Play">
                  <a:extLst>
                    <a:ext uri="{FF2B5EF4-FFF2-40B4-BE49-F238E27FC236}">
                      <a16:creationId xmlns:a16="http://schemas.microsoft.com/office/drawing/2014/main" id="{D314AF90-C762-6B01-B301-087282CD30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2030" y="3900148"/>
                  <a:ext cx="1368000" cy="1368000"/>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grpSp>
          <p:pic>
            <p:nvPicPr>
              <p:cNvPr id="27" name="Picture 6" descr="PHP - Wikipedia">
                <a:extLst>
                  <a:ext uri="{FF2B5EF4-FFF2-40B4-BE49-F238E27FC236}">
                    <a16:creationId xmlns:a16="http://schemas.microsoft.com/office/drawing/2014/main" id="{BAB86150-412D-BFF6-EB5B-A72BED34627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28765" y="3893578"/>
                <a:ext cx="1733336" cy="936000"/>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28" name="Picture 8" descr="Absolute positioning is CSS » Web Tutorials by Kari Selovuo">
                <a:extLst>
                  <a:ext uri="{FF2B5EF4-FFF2-40B4-BE49-F238E27FC236}">
                    <a16:creationId xmlns:a16="http://schemas.microsoft.com/office/drawing/2014/main" id="{2FDEA82A-5EF7-D7B8-B45B-33CBD8B9B7E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54481" y="3911508"/>
                <a:ext cx="1332000" cy="1332000"/>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grpSp>
        <p:pic>
          <p:nvPicPr>
            <p:cNvPr id="25" name="Picture 8">
              <a:extLst>
                <a:ext uri="{FF2B5EF4-FFF2-40B4-BE49-F238E27FC236}">
                  <a16:creationId xmlns:a16="http://schemas.microsoft.com/office/drawing/2014/main" id="{82111238-E6A1-B2A7-5E22-F0D396B77F21}"/>
                </a:ext>
              </a:extLst>
            </p:cNvPr>
            <p:cNvPicPr>
              <a:picLocks noChangeAspect="1" noChangeArrowheads="1"/>
            </p:cNvPicPr>
            <p:nvPr/>
          </p:nvPicPr>
          <p:blipFill>
            <a:blip r:embed="rId12"/>
            <a:srcRect/>
            <a:stretch/>
          </p:blipFill>
          <p:spPr bwMode="auto">
            <a:xfrm>
              <a:off x="7778349" y="4561061"/>
              <a:ext cx="1332000" cy="1332000"/>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66906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EU Digital Education Framework - DigIt">
            <a:extLst>
              <a:ext uri="{FF2B5EF4-FFF2-40B4-BE49-F238E27FC236}">
                <a16:creationId xmlns:a16="http://schemas.microsoft.com/office/drawing/2014/main" id="{E300C3D5-4692-1B42-8510-5A718029FCBD}"/>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755594" y="-48008"/>
            <a:ext cx="6388404" cy="69060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84784" y="399393"/>
            <a:ext cx="2611820" cy="646331"/>
          </a:xfrm>
          <a:prstGeom prst="rect">
            <a:avLst/>
          </a:prstGeom>
          <a:solidFill>
            <a:schemeClr val="bg1"/>
          </a:solidFill>
        </p:spPr>
        <p:txBody>
          <a:bodyPr wrap="square" rtlCol="0">
            <a:spAutoFit/>
          </a:bodyPr>
          <a:lstStyle/>
          <a:p>
            <a:r>
              <a:rPr lang="en-GB" sz="1200" u="sng" dirty="0">
                <a:hlinkClick r:id="rId5"/>
              </a:rPr>
              <a:t>European Union Digital Education</a:t>
            </a:r>
          </a:p>
          <a:p>
            <a:r>
              <a:rPr lang="en-GB" sz="1200" u="sng" dirty="0">
                <a:hlinkClick r:id="rId5"/>
              </a:rPr>
              <a:t>Quality Standard Framework and </a:t>
            </a:r>
          </a:p>
          <a:p>
            <a:r>
              <a:rPr lang="en-GB" sz="1200" u="sng" dirty="0">
                <a:hlinkClick r:id="rId5"/>
              </a:rPr>
              <a:t>Companion Evaluation Toolkit</a:t>
            </a:r>
            <a:endParaRPr lang="en-GB" sz="1200" u="sng" dirty="0"/>
          </a:p>
        </p:txBody>
      </p:sp>
    </p:spTree>
    <p:extLst>
      <p:ext uri="{BB962C8B-B14F-4D97-AF65-F5344CB8AC3E}">
        <p14:creationId xmlns:p14="http://schemas.microsoft.com/office/powerpoint/2010/main" val="2513394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6E2FD-F73F-43FD-A5A2-B1261507A1A4}"/>
              </a:ext>
            </a:extLst>
          </p:cNvPr>
          <p:cNvSpPr>
            <a:spLocks noGrp="1"/>
          </p:cNvSpPr>
          <p:nvPr>
            <p:ph type="title"/>
          </p:nvPr>
        </p:nvSpPr>
        <p:spPr/>
        <p:txBody>
          <a:bodyPr>
            <a:normAutofit/>
          </a:bodyPr>
          <a:lstStyle/>
          <a:p>
            <a:r>
              <a:rPr lang="en-CA" sz="3200" b="1" dirty="0"/>
              <a:t>Step 4 </a:t>
            </a:r>
            <a:r>
              <a:rPr lang="en-CA" sz="3200" dirty="0"/>
              <a:t>– Companion Evaluation Tool Kit</a:t>
            </a:r>
          </a:p>
        </p:txBody>
      </p:sp>
      <p:sp>
        <p:nvSpPr>
          <p:cNvPr id="3" name="Content Placeholder 2">
            <a:extLst>
              <a:ext uri="{FF2B5EF4-FFF2-40B4-BE49-F238E27FC236}">
                <a16:creationId xmlns:a16="http://schemas.microsoft.com/office/drawing/2014/main" id="{39F9CE55-12D5-478D-94AB-2FDA4A0C99D4}"/>
              </a:ext>
            </a:extLst>
          </p:cNvPr>
          <p:cNvSpPr>
            <a:spLocks noGrp="1"/>
          </p:cNvSpPr>
          <p:nvPr>
            <p:ph idx="1"/>
          </p:nvPr>
        </p:nvSpPr>
        <p:spPr/>
        <p:txBody>
          <a:bodyPr>
            <a:normAutofit/>
          </a:bodyPr>
          <a:lstStyle/>
          <a:p>
            <a:pPr marL="0" indent="0">
              <a:buNone/>
            </a:pPr>
            <a:r>
              <a:rPr lang="en-US" sz="2400" dirty="0">
                <a:solidFill>
                  <a:srgbClr val="212529"/>
                </a:solidFill>
                <a:effectLst/>
                <a:latin typeface="Calibri" panose="020F0502020204030204" pitchFamily="34" charset="0"/>
                <a:ea typeface="Times New Roman" panose="02020603050405020304" pitchFamily="18" charset="0"/>
              </a:rPr>
              <a:t>Companion Evaluation Tool Kit was used ‌to‌ ‌assess‌ ‌programs‌ ‌using‌ ‌</a:t>
            </a:r>
          </a:p>
          <a:p>
            <a:pPr marL="0" indent="0">
              <a:buNone/>
            </a:pPr>
            <a:r>
              <a:rPr lang="en-US" sz="2400" dirty="0">
                <a:solidFill>
                  <a:srgbClr val="212529"/>
                </a:solidFill>
                <a:effectLst/>
                <a:latin typeface="Calibri" panose="020F0502020204030204" pitchFamily="34" charset="0"/>
                <a:ea typeface="Times New Roman" panose="02020603050405020304" pitchFamily="18" charset="0"/>
              </a:rPr>
              <a:t>the‌ ‌framework‌.</a:t>
            </a:r>
          </a:p>
          <a:p>
            <a:pPr marL="0" indent="0">
              <a:buNone/>
            </a:pPr>
            <a:r>
              <a:rPr lang="en-US" sz="2400" dirty="0">
                <a:solidFill>
                  <a:srgbClr val="212529"/>
                </a:solidFill>
                <a:effectLst/>
                <a:latin typeface="Calibri" panose="020F0502020204030204" pitchFamily="34" charset="0"/>
                <a:ea typeface="Times New Roman" panose="02020603050405020304" pitchFamily="18" charset="0"/>
              </a:rPr>
              <a:t> </a:t>
            </a:r>
            <a:endParaRPr lang="en-CA" sz="24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z="2400" b="1" dirty="0">
                <a:solidFill>
                  <a:srgbClr val="000000"/>
                </a:solidFill>
                <a:effectLst/>
                <a:latin typeface="Calibri" panose="020F0502020204030204" pitchFamily="34" charset="0"/>
                <a:ea typeface="Times New Roman" panose="02020603050405020304" pitchFamily="18" charset="0"/>
              </a:rPr>
              <a:t>Temperature‌ ‌Check‌ ‌</a:t>
            </a:r>
            <a:endParaRPr lang="en-CA" sz="24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z="2400" b="1" dirty="0">
                <a:solidFill>
                  <a:srgbClr val="000000"/>
                </a:solidFill>
                <a:effectLst/>
                <a:latin typeface="Calibri" panose="020F0502020204030204" pitchFamily="34" charset="0"/>
                <a:ea typeface="Times New Roman" panose="02020603050405020304" pitchFamily="18" charset="0"/>
              </a:rPr>
              <a:t>Summative‌ ‌Evaluation‌</a:t>
            </a:r>
            <a:endParaRPr lang="en-CA" sz="24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z="2400" b="1" dirty="0">
                <a:solidFill>
                  <a:srgbClr val="000000"/>
                </a:solidFill>
                <a:effectLst/>
                <a:latin typeface="Calibri" panose="020F0502020204030204" pitchFamily="34" charset="0"/>
                <a:ea typeface="Times New Roman" panose="02020603050405020304" pitchFamily="18" charset="0"/>
              </a:rPr>
              <a:t>Interview‌ ‌Protocol‌</a:t>
            </a:r>
            <a:r>
              <a:rPr lang="en-US" sz="2400" dirty="0">
                <a:solidFill>
                  <a:srgbClr val="000000"/>
                </a:solidFill>
                <a:effectLst/>
                <a:latin typeface="Calibri" panose="020F0502020204030204" pitchFamily="34" charset="0"/>
                <a:ea typeface="Times New Roman" panose="02020603050405020304" pitchFamily="18" charset="0"/>
              </a:rPr>
              <a:t> ‌</a:t>
            </a:r>
            <a:endParaRPr lang="en-CA" sz="2400" dirty="0">
              <a:effectLst/>
              <a:latin typeface="Times New Roman" panose="02020603050405020304" pitchFamily="18" charset="0"/>
              <a:ea typeface="Times New Roman" panose="02020603050405020304" pitchFamily="18" charset="0"/>
            </a:endParaRPr>
          </a:p>
          <a:p>
            <a:endParaRPr lang="en-CA" sz="2400" dirty="0"/>
          </a:p>
        </p:txBody>
      </p:sp>
      <p:pic>
        <p:nvPicPr>
          <p:cNvPr id="5" name="Graphic 4" descr="Speedometer Low with solid fill">
            <a:extLst>
              <a:ext uri="{FF2B5EF4-FFF2-40B4-BE49-F238E27FC236}">
                <a16:creationId xmlns:a16="http://schemas.microsoft.com/office/drawing/2014/main" id="{286CEE1D-9A08-49F4-9E76-DF546028F3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93277" y="3811125"/>
            <a:ext cx="2814484" cy="2814484"/>
          </a:xfrm>
          <a:prstGeom prst="rect">
            <a:avLst/>
          </a:prstGeom>
        </p:spPr>
      </p:pic>
      <p:pic>
        <p:nvPicPr>
          <p:cNvPr id="6" name="Google Shape;82;p13">
            <a:extLst>
              <a:ext uri="{FF2B5EF4-FFF2-40B4-BE49-F238E27FC236}">
                <a16:creationId xmlns:a16="http://schemas.microsoft.com/office/drawing/2014/main" id="{B5C685DA-A739-4A9B-80F0-7CE067CBC175}"/>
              </a:ext>
            </a:extLst>
          </p:cNvPr>
          <p:cNvPicPr preferRelativeResize="0"/>
          <p:nvPr/>
        </p:nvPicPr>
        <p:blipFill rotWithShape="1">
          <a:blip r:embed="rId5">
            <a:alphaModFix/>
          </a:blip>
          <a:srcRect l="37236" r="31842"/>
          <a:stretch/>
        </p:blipFill>
        <p:spPr>
          <a:xfrm rot="2452603">
            <a:off x="8191214" y="-967791"/>
            <a:ext cx="3510688" cy="9938174"/>
          </a:xfrm>
          <a:prstGeom prst="rect">
            <a:avLst/>
          </a:prstGeom>
          <a:noFill/>
          <a:ln>
            <a:noFill/>
          </a:ln>
        </p:spPr>
      </p:pic>
    </p:spTree>
    <p:extLst>
      <p:ext uri="{BB962C8B-B14F-4D97-AF65-F5344CB8AC3E}">
        <p14:creationId xmlns:p14="http://schemas.microsoft.com/office/powerpoint/2010/main" val="3100693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7" name="Google Shape;81;p13"/>
          <p:cNvPicPr preferRelativeResize="0">
            <a:picLocks noChangeAspect="1"/>
          </p:cNvPicPr>
          <p:nvPr/>
        </p:nvPicPr>
        <p:blipFill rotWithShape="1">
          <a:blip r:embed="rId3">
            <a:extLst>
              <a:ext uri="{28A0092B-C50C-407E-A947-70E740481C1C}">
                <a14:useLocalDpi xmlns:a14="http://schemas.microsoft.com/office/drawing/2010/main" val="0"/>
              </a:ext>
            </a:extLst>
          </a:blip>
          <a:srcRect l="5184" r="14271"/>
          <a:stretch/>
        </p:blipFill>
        <p:spPr>
          <a:xfrm>
            <a:off x="6131859" y="1"/>
            <a:ext cx="6064624" cy="6858000"/>
          </a:xfrm>
          <a:prstGeom prst="rect">
            <a:avLst/>
          </a:prstGeom>
          <a:noFill/>
          <a:ln>
            <a:noFill/>
          </a:ln>
        </p:spPr>
      </p:pic>
      <p:sp>
        <p:nvSpPr>
          <p:cNvPr id="92" name="Google Shape;92;p14"/>
          <p:cNvSpPr txBox="1"/>
          <p:nvPr/>
        </p:nvSpPr>
        <p:spPr>
          <a:xfrm>
            <a:off x="741198" y="50918"/>
            <a:ext cx="4362600" cy="1491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700"/>
              <a:buFont typeface="Calibri"/>
              <a:buNone/>
            </a:pPr>
            <a:r>
              <a:rPr lang="en-US" sz="2700" b="1" dirty="0">
                <a:solidFill>
                  <a:schemeClr val="dk1"/>
                </a:solidFill>
                <a:latin typeface="Calibri"/>
                <a:ea typeface="Arial"/>
                <a:cs typeface="Calibri"/>
                <a:sym typeface="Calibri"/>
              </a:rPr>
              <a:t>Conclusion</a:t>
            </a:r>
            <a:endParaRPr lang="en-US" sz="1400" b="0" i="0" u="none" strike="noStrike" cap="none" dirty="0">
              <a:solidFill>
                <a:srgbClr val="000000"/>
              </a:solidFill>
              <a:latin typeface="Arial"/>
              <a:ea typeface="Arial"/>
              <a:cs typeface="Arial"/>
              <a:sym typeface="Arial"/>
            </a:endParaRPr>
          </a:p>
        </p:txBody>
      </p:sp>
      <p:pic>
        <p:nvPicPr>
          <p:cNvPr id="8" name="Google Shape;82;p13"/>
          <p:cNvPicPr preferRelativeResize="0"/>
          <p:nvPr/>
        </p:nvPicPr>
        <p:blipFill rotWithShape="1">
          <a:blip r:embed="rId4">
            <a:alphaModFix/>
          </a:blip>
          <a:srcRect l="37236" r="31842"/>
          <a:stretch/>
        </p:blipFill>
        <p:spPr>
          <a:xfrm>
            <a:off x="6059411" y="0"/>
            <a:ext cx="3154720" cy="6858000"/>
          </a:xfrm>
          <a:prstGeom prst="rect">
            <a:avLst/>
          </a:prstGeom>
          <a:noFill/>
          <a:ln>
            <a:noFill/>
          </a:ln>
        </p:spPr>
      </p:pic>
      <p:sp>
        <p:nvSpPr>
          <p:cNvPr id="93" name="Google Shape;93;p14"/>
          <p:cNvSpPr txBox="1"/>
          <p:nvPr/>
        </p:nvSpPr>
        <p:spPr>
          <a:xfrm>
            <a:off x="566386" y="2265915"/>
            <a:ext cx="5398985" cy="4865005"/>
          </a:xfrm>
          <a:prstGeom prst="rect">
            <a:avLst/>
          </a:prstGeom>
          <a:noFill/>
          <a:ln>
            <a:noFill/>
          </a:ln>
        </p:spPr>
        <p:txBody>
          <a:bodyPr spcFirstLastPara="1" wrap="square" lIns="91425" tIns="45700" rIns="91425" bIns="45700" anchor="ctr" anchorCtr="0">
            <a:noAutofit/>
          </a:bodyPr>
          <a:lstStyle/>
          <a:p>
            <a:pPr marL="457188" marR="0" lvl="0" indent="-457188" algn="l" rtl="0">
              <a:lnSpc>
                <a:spcPct val="100000"/>
              </a:lnSpc>
              <a:spcBef>
                <a:spcPts val="0"/>
              </a:spcBef>
              <a:spcAft>
                <a:spcPts val="0"/>
              </a:spcAft>
              <a:buClr>
                <a:srgbClr val="CB203D"/>
              </a:buClr>
              <a:buSzPts val="2000"/>
              <a:buFont typeface="Courier New"/>
              <a:buChar char="o"/>
            </a:pPr>
            <a:endParaRPr lang="en-US" sz="2000" dirty="0">
              <a:solidFill>
                <a:srgbClr val="595959"/>
              </a:solidFill>
              <a:latin typeface="Calibri"/>
              <a:ea typeface="Calibri"/>
              <a:cs typeface="Calibri"/>
              <a:sym typeface="Calibri"/>
            </a:endParaRPr>
          </a:p>
          <a:p>
            <a:pPr marR="0" lvl="0" algn="l" rtl="0">
              <a:lnSpc>
                <a:spcPct val="100000"/>
              </a:lnSpc>
              <a:spcBef>
                <a:spcPts val="0"/>
              </a:spcBef>
              <a:spcAft>
                <a:spcPts val="0"/>
              </a:spcAft>
              <a:buClr>
                <a:srgbClr val="CB203D"/>
              </a:buClr>
              <a:buSzPts val="2000"/>
            </a:pPr>
            <a:r>
              <a:rPr lang="en-US" sz="2000" dirty="0">
                <a:solidFill>
                  <a:srgbClr val="595959"/>
                </a:solidFill>
                <a:latin typeface="Calibri"/>
                <a:ea typeface="Calibri"/>
                <a:cs typeface="Calibri"/>
                <a:sym typeface="Calibri"/>
              </a:rPr>
              <a:t>The framework:</a:t>
            </a:r>
          </a:p>
          <a:p>
            <a:pPr marL="455613" indent="-455613">
              <a:spcAft>
                <a:spcPts val="1200"/>
              </a:spcAft>
              <a:buClr>
                <a:srgbClr val="CB203D"/>
              </a:buClr>
              <a:buSzPts val="2000"/>
              <a:buFont typeface="Courier New"/>
              <a:buChar char="o"/>
            </a:pPr>
            <a:r>
              <a:rPr lang="en-US" sz="2000" dirty="0">
                <a:solidFill>
                  <a:srgbClr val="000000"/>
                </a:solidFill>
                <a:effectLst/>
                <a:latin typeface="Calibri" panose="020F0502020204030204" pitchFamily="34" charset="0"/>
                <a:ea typeface="Times New Roman" panose="02020603050405020304" pitchFamily="18" charset="0"/>
              </a:rPr>
              <a:t>Resulted from best practices in the literature coupled with the experience of digital education researchers from 5 EU countries participating in an ERASMUS+ project. </a:t>
            </a:r>
          </a:p>
          <a:p>
            <a:pPr marL="455613" indent="-455613">
              <a:spcAft>
                <a:spcPts val="1200"/>
              </a:spcAft>
              <a:buClr>
                <a:srgbClr val="CB203D"/>
              </a:buClr>
              <a:buSzPts val="2000"/>
              <a:buFont typeface="Courier New"/>
              <a:buChar char="o"/>
            </a:pPr>
            <a:r>
              <a:rPr lang="en-US" sz="2000" dirty="0">
                <a:solidFill>
                  <a:srgbClr val="000000"/>
                </a:solidFill>
                <a:effectLst/>
                <a:highlight>
                  <a:srgbClr val="FFFFFF"/>
                </a:highlight>
                <a:latin typeface="Calibri" panose="020F0502020204030204" pitchFamily="34" charset="0"/>
                <a:ea typeface="Times New Roman" panose="02020603050405020304" pitchFamily="18" charset="0"/>
              </a:rPr>
              <a:t>Comprises definitions of variables and sub-variables considered essential to effective </a:t>
            </a:r>
            <a:r>
              <a:rPr lang="en-US" sz="2000" dirty="0" err="1">
                <a:solidFill>
                  <a:srgbClr val="000000"/>
                </a:solidFill>
                <a:effectLst/>
                <a:highlight>
                  <a:srgbClr val="FFFFFF"/>
                </a:highlight>
                <a:latin typeface="Calibri" panose="020F0502020204030204" pitchFamily="34" charset="0"/>
                <a:ea typeface="Times New Roman" panose="02020603050405020304" pitchFamily="18" charset="0"/>
              </a:rPr>
              <a:t>eLeanring</a:t>
            </a:r>
            <a:endParaRPr lang="en-CA" sz="2000" dirty="0">
              <a:effectLst/>
              <a:latin typeface="Times New Roman" panose="02020603050405020304" pitchFamily="18" charset="0"/>
              <a:ea typeface="Times New Roman" panose="02020603050405020304" pitchFamily="18" charset="0"/>
            </a:endParaRPr>
          </a:p>
          <a:p>
            <a:pPr marL="455613" indent="-455613">
              <a:spcAft>
                <a:spcPts val="1200"/>
              </a:spcAft>
              <a:buClr>
                <a:srgbClr val="CB203D"/>
              </a:buClr>
              <a:buSzPts val="2000"/>
              <a:buFont typeface="Courier New"/>
              <a:buChar char="o"/>
            </a:pPr>
            <a:r>
              <a:rPr lang="en-US" sz="2000" dirty="0">
                <a:solidFill>
                  <a:srgbClr val="000000"/>
                </a:solidFill>
                <a:effectLst/>
                <a:highlight>
                  <a:srgbClr val="FFFFFF"/>
                </a:highlight>
                <a:latin typeface="Calibri" panose="020F0502020204030204" pitchFamily="34" charset="0"/>
                <a:ea typeface="Times New Roman" panose="02020603050405020304" pitchFamily="18" charset="0"/>
              </a:rPr>
              <a:t>Proposed</a:t>
            </a:r>
            <a:r>
              <a:rPr lang="en-US" sz="2000" dirty="0">
                <a:solidFill>
                  <a:srgbClr val="000000"/>
                </a:solidFill>
                <a:effectLst/>
                <a:latin typeface="Calibri" panose="020F0502020204030204" pitchFamily="34" charset="0"/>
                <a:ea typeface="Times New Roman" panose="02020603050405020304" pitchFamily="18" charset="0"/>
              </a:rPr>
              <a:t> as quality standards across the EU and the wider international context.</a:t>
            </a:r>
          </a:p>
          <a:p>
            <a:pPr marL="455613" indent="-455613">
              <a:spcAft>
                <a:spcPts val="1200"/>
              </a:spcAft>
              <a:buClr>
                <a:srgbClr val="CB203D"/>
              </a:buClr>
              <a:buSzPts val="2000"/>
              <a:buFont typeface="Courier New"/>
              <a:buChar char="o"/>
            </a:pPr>
            <a:r>
              <a:rPr lang="en-US" sz="2000" dirty="0">
                <a:solidFill>
                  <a:srgbClr val="212529"/>
                </a:solidFill>
                <a:effectLst/>
                <a:highlight>
                  <a:srgbClr val="FFFFFF"/>
                </a:highlight>
                <a:latin typeface="Calibri" panose="020F0502020204030204" pitchFamily="34" charset="0"/>
                <a:ea typeface="Times New Roman" panose="02020603050405020304" pitchFamily="18" charset="0"/>
              </a:rPr>
              <a:t>To be employed in a flexible adaptive manner</a:t>
            </a:r>
            <a:endParaRPr lang="en-CA" sz="2000" dirty="0">
              <a:effectLst/>
              <a:latin typeface="Times New Roman" panose="02020603050405020304" pitchFamily="18" charset="0"/>
              <a:ea typeface="Times New Roman" panose="02020603050405020304" pitchFamily="18" charset="0"/>
            </a:endParaRPr>
          </a:p>
          <a:p>
            <a:pPr marL="455613" indent="-455613">
              <a:spcAft>
                <a:spcPts val="1200"/>
              </a:spcAft>
              <a:buClr>
                <a:srgbClr val="CB203D"/>
              </a:buClr>
              <a:buSzPts val="2000"/>
              <a:buFont typeface="Courier New"/>
              <a:buChar char="o"/>
            </a:pPr>
            <a:r>
              <a:rPr lang="en-US" sz="2000" dirty="0">
                <a:solidFill>
                  <a:srgbClr val="212529"/>
                </a:solidFill>
                <a:effectLst/>
                <a:highlight>
                  <a:srgbClr val="FFFFFF"/>
                </a:highlight>
                <a:latin typeface="Calibri" panose="020F0502020204030204" pitchFamily="34" charset="0"/>
                <a:ea typeface="Times New Roman" panose="02020603050405020304" pitchFamily="18" charset="0"/>
              </a:rPr>
              <a:t>Applicable to education and training institutions, industries, and audiences regardless of where they are in the online learning adoption process. </a:t>
            </a:r>
            <a:endParaRPr lang="en-CA" sz="2000" dirty="0">
              <a:effectLst/>
              <a:latin typeface="Times New Roman" panose="02020603050405020304" pitchFamily="18" charset="0"/>
              <a:ea typeface="Times New Roman" panose="02020603050405020304" pitchFamily="18" charset="0"/>
            </a:endParaRPr>
          </a:p>
          <a:p>
            <a:pPr marL="455613" indent="-455613">
              <a:spcAft>
                <a:spcPts val="1200"/>
              </a:spcAft>
              <a:buClr>
                <a:srgbClr val="CB203D"/>
              </a:buClr>
              <a:buSzPts val="2000"/>
              <a:buFont typeface="Courier New"/>
              <a:buChar char="o"/>
            </a:pPr>
            <a:endParaRPr lang="en-CA" sz="2000" dirty="0">
              <a:effectLst/>
              <a:latin typeface="Times New Roman" panose="02020603050405020304" pitchFamily="18" charset="0"/>
              <a:ea typeface="Times New Roman" panose="02020603050405020304" pitchFamily="18" charset="0"/>
            </a:endParaRPr>
          </a:p>
          <a:p>
            <a:pPr marL="455613" indent="-455613">
              <a:spcAft>
                <a:spcPts val="1200"/>
              </a:spcAft>
              <a:buClr>
                <a:srgbClr val="CB203D"/>
              </a:buClr>
              <a:buSzPts val="2000"/>
              <a:buFont typeface="Courier New"/>
              <a:buChar char="o"/>
            </a:pPr>
            <a:endParaRPr lang="en-CA" sz="2000" dirty="0">
              <a:effectLst/>
              <a:latin typeface="Times New Roman" panose="02020603050405020304" pitchFamily="18" charset="0"/>
              <a:ea typeface="Times New Roman" panose="02020603050405020304" pitchFamily="18" charset="0"/>
            </a:endParaRPr>
          </a:p>
          <a:p>
            <a:pPr marL="457188" lvl="0" indent="-457188" algn="l" rtl="0">
              <a:spcBef>
                <a:spcPts val="0"/>
              </a:spcBef>
              <a:spcAft>
                <a:spcPts val="0"/>
              </a:spcAft>
              <a:buClr>
                <a:srgbClr val="CB203D"/>
              </a:buClr>
              <a:buSzPts val="2000"/>
              <a:buFont typeface="Courier New"/>
              <a:buChar char="o"/>
            </a:pPr>
            <a:endParaRPr lang="en-US" sz="2000" dirty="0">
              <a:solidFill>
                <a:srgbClr val="595959"/>
              </a:solidFill>
              <a:latin typeface="Calibri"/>
              <a:ea typeface="Calibri"/>
              <a:cs typeface="Calibri"/>
              <a:sym typeface="Calibri"/>
            </a:endParaRPr>
          </a:p>
          <a:p>
            <a:pPr marL="457200" marR="0" lvl="0" indent="0" algn="l" rtl="0">
              <a:lnSpc>
                <a:spcPct val="100000"/>
              </a:lnSpc>
              <a:spcBef>
                <a:spcPts val="0"/>
              </a:spcBef>
              <a:spcAft>
                <a:spcPts val="0"/>
              </a:spcAft>
              <a:buNone/>
            </a:pPr>
            <a:endParaRPr lang="en-GB" sz="2000" dirty="0">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br>
              <a:rPr lang="en-US" sz="2000" b="0" i="0" u="none" strike="noStrike" cap="none" dirty="0">
                <a:solidFill>
                  <a:srgbClr val="595959"/>
                </a:solidFill>
                <a:latin typeface="Calibri"/>
                <a:ea typeface="Calibri"/>
                <a:cs typeface="Calibri"/>
                <a:sym typeface="Calibri"/>
              </a:rPr>
            </a:br>
            <a:endParaRPr sz="2000" dirty="0">
              <a:solidFill>
                <a:srgbClr val="434343"/>
              </a:solidFill>
              <a:latin typeface="Calibri"/>
              <a:ea typeface="Calibri"/>
              <a:cs typeface="Calibri"/>
              <a:sym typeface="Calibri"/>
            </a:endParaRPr>
          </a:p>
        </p:txBody>
      </p:sp>
    </p:spTree>
    <p:extLst>
      <p:ext uri="{BB962C8B-B14F-4D97-AF65-F5344CB8AC3E}">
        <p14:creationId xmlns:p14="http://schemas.microsoft.com/office/powerpoint/2010/main" val="3734408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7" name="Google Shape;81;p13"/>
          <p:cNvPicPr preferRelativeResize="0">
            <a:picLocks noChangeAspect="1"/>
          </p:cNvPicPr>
          <p:nvPr/>
        </p:nvPicPr>
        <p:blipFill rotWithShape="1">
          <a:blip r:embed="rId3">
            <a:extLst>
              <a:ext uri="{28A0092B-C50C-407E-A947-70E740481C1C}">
                <a14:useLocalDpi xmlns:a14="http://schemas.microsoft.com/office/drawing/2010/main" val="0"/>
              </a:ext>
            </a:extLst>
          </a:blip>
          <a:srcRect l="5184" r="14271"/>
          <a:stretch/>
        </p:blipFill>
        <p:spPr>
          <a:xfrm>
            <a:off x="6131859" y="1"/>
            <a:ext cx="6064624" cy="6858000"/>
          </a:xfrm>
          <a:prstGeom prst="rect">
            <a:avLst/>
          </a:prstGeom>
          <a:noFill/>
          <a:ln>
            <a:noFill/>
          </a:ln>
        </p:spPr>
      </p:pic>
      <p:sp>
        <p:nvSpPr>
          <p:cNvPr id="92" name="Google Shape;92;p14"/>
          <p:cNvSpPr txBox="1"/>
          <p:nvPr/>
        </p:nvSpPr>
        <p:spPr>
          <a:xfrm>
            <a:off x="741198" y="50918"/>
            <a:ext cx="4362600" cy="1491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700"/>
              <a:buFont typeface="Calibri"/>
              <a:buNone/>
            </a:pPr>
            <a:r>
              <a:rPr lang="en-US" sz="2700" b="1" dirty="0">
                <a:solidFill>
                  <a:schemeClr val="dk1"/>
                </a:solidFill>
                <a:latin typeface="Calibri"/>
                <a:ea typeface="Arial"/>
                <a:cs typeface="Calibri"/>
                <a:sym typeface="Calibri"/>
              </a:rPr>
              <a:t>Conclusion (cont.)</a:t>
            </a:r>
            <a:endParaRPr lang="en-US" sz="1400" b="0" i="0" u="none" strike="noStrike" cap="none" dirty="0">
              <a:solidFill>
                <a:srgbClr val="000000"/>
              </a:solidFill>
              <a:latin typeface="Arial"/>
              <a:ea typeface="Arial"/>
              <a:cs typeface="Arial"/>
              <a:sym typeface="Arial"/>
            </a:endParaRPr>
          </a:p>
        </p:txBody>
      </p:sp>
      <p:pic>
        <p:nvPicPr>
          <p:cNvPr id="8" name="Google Shape;82;p13"/>
          <p:cNvPicPr preferRelativeResize="0"/>
          <p:nvPr/>
        </p:nvPicPr>
        <p:blipFill rotWithShape="1">
          <a:blip r:embed="rId4">
            <a:alphaModFix/>
          </a:blip>
          <a:srcRect l="37236" r="31842"/>
          <a:stretch/>
        </p:blipFill>
        <p:spPr>
          <a:xfrm>
            <a:off x="6059411" y="0"/>
            <a:ext cx="3154720" cy="6858000"/>
          </a:xfrm>
          <a:prstGeom prst="rect">
            <a:avLst/>
          </a:prstGeom>
          <a:noFill/>
          <a:ln>
            <a:noFill/>
          </a:ln>
        </p:spPr>
      </p:pic>
      <p:sp>
        <p:nvSpPr>
          <p:cNvPr id="93" name="Google Shape;93;p14"/>
          <p:cNvSpPr txBox="1"/>
          <p:nvPr/>
        </p:nvSpPr>
        <p:spPr>
          <a:xfrm>
            <a:off x="566386" y="2236418"/>
            <a:ext cx="5398985" cy="4865005"/>
          </a:xfrm>
          <a:prstGeom prst="rect">
            <a:avLst/>
          </a:prstGeom>
          <a:noFill/>
          <a:ln>
            <a:noFill/>
          </a:ln>
        </p:spPr>
        <p:txBody>
          <a:bodyPr spcFirstLastPara="1" wrap="square" lIns="91425" tIns="45700" rIns="91425" bIns="45700" anchor="ctr" anchorCtr="0">
            <a:noAutofit/>
          </a:bodyPr>
          <a:lstStyle/>
          <a:p>
            <a:pPr marL="457188" marR="0" lvl="0" indent="-457188" algn="l" rtl="0">
              <a:lnSpc>
                <a:spcPct val="100000"/>
              </a:lnSpc>
              <a:spcBef>
                <a:spcPts val="0"/>
              </a:spcBef>
              <a:spcAft>
                <a:spcPts val="0"/>
              </a:spcAft>
              <a:buClr>
                <a:srgbClr val="CB203D"/>
              </a:buClr>
              <a:buSzPts val="2000"/>
              <a:buFont typeface="Courier New"/>
              <a:buChar char="o"/>
            </a:pPr>
            <a:endParaRPr lang="en-US" sz="2000" dirty="0">
              <a:solidFill>
                <a:srgbClr val="595959"/>
              </a:solidFill>
              <a:latin typeface="Calibri"/>
              <a:ea typeface="Calibri"/>
              <a:cs typeface="Calibri"/>
              <a:sym typeface="Calibri"/>
            </a:endParaRPr>
          </a:p>
          <a:p>
            <a:pPr marL="455613" indent="-455613">
              <a:spcAft>
                <a:spcPts val="1200"/>
              </a:spcAft>
              <a:buClr>
                <a:srgbClr val="CB203D"/>
              </a:buClr>
              <a:buSzPts val="2000"/>
              <a:buFont typeface="Courier New"/>
              <a:buChar char="o"/>
            </a:pPr>
            <a:r>
              <a:rPr lang="en-US" sz="2000" dirty="0">
                <a:effectLst/>
                <a:highlight>
                  <a:srgbClr val="FFFFFF"/>
                </a:highlight>
                <a:latin typeface="Calibri" panose="020F0502020204030204" pitchFamily="34" charset="0"/>
                <a:ea typeface="Times New Roman" panose="02020603050405020304" pitchFamily="18" charset="0"/>
              </a:rPr>
              <a:t>Not intended to be a step-by-step guide on how to design, deliver and evaluate online learning </a:t>
            </a:r>
            <a:endParaRPr lang="en-CA" sz="2000" dirty="0">
              <a:effectLst/>
              <a:latin typeface="Times New Roman" panose="02020603050405020304" pitchFamily="18" charset="0"/>
              <a:ea typeface="Times New Roman" panose="02020603050405020304" pitchFamily="18" charset="0"/>
            </a:endParaRPr>
          </a:p>
          <a:p>
            <a:pPr marL="455613" indent="-455613">
              <a:spcAft>
                <a:spcPts val="1200"/>
              </a:spcAft>
              <a:buClr>
                <a:srgbClr val="CB203D"/>
              </a:buClr>
              <a:buSzPts val="2000"/>
              <a:buFont typeface="Courier New"/>
              <a:buChar char="o"/>
            </a:pPr>
            <a:r>
              <a:rPr lang="en-US" sz="2000" dirty="0">
                <a:effectLst/>
                <a:highlight>
                  <a:srgbClr val="FFFFFF"/>
                </a:highlight>
                <a:latin typeface="Calibri" panose="020F0502020204030204" pitchFamily="34" charset="0"/>
                <a:ea typeface="Times New Roman" panose="02020603050405020304" pitchFamily="18" charset="0"/>
              </a:rPr>
              <a:t>To be used as a quality standard to design effective training that provides a step-by-step support</a:t>
            </a:r>
            <a:endParaRPr lang="en-CA" sz="2000" dirty="0">
              <a:effectLst/>
              <a:latin typeface="Times New Roman" panose="02020603050405020304" pitchFamily="18" charset="0"/>
              <a:ea typeface="Times New Roman" panose="02020603050405020304" pitchFamily="18" charset="0"/>
            </a:endParaRPr>
          </a:p>
          <a:p>
            <a:pPr marL="455613" indent="-455613">
              <a:spcAft>
                <a:spcPts val="1200"/>
              </a:spcAft>
              <a:buClr>
                <a:srgbClr val="CB203D"/>
              </a:buClr>
              <a:buSzPts val="2000"/>
              <a:buFont typeface="Courier New"/>
              <a:buChar char="o"/>
            </a:pPr>
            <a:r>
              <a:rPr lang="en-US" sz="2000" dirty="0">
                <a:solidFill>
                  <a:srgbClr val="212529"/>
                </a:solidFill>
                <a:effectLst/>
                <a:highlight>
                  <a:srgbClr val="FFFFFF"/>
                </a:highlight>
                <a:latin typeface="Calibri" panose="020F0502020204030204" pitchFamily="34" charset="0"/>
                <a:ea typeface="Times New Roman" panose="02020603050405020304" pitchFamily="18" charset="0"/>
              </a:rPr>
              <a:t>To be used and employed in a flexible and adaptive manner, and applicable to education and training institutions, industries, and audiences regardless of where they are in the online learning adoption process.</a:t>
            </a:r>
          </a:p>
          <a:p>
            <a:pPr marL="455613" indent="-455613">
              <a:spcAft>
                <a:spcPts val="1200"/>
              </a:spcAft>
              <a:buClr>
                <a:srgbClr val="CB203D"/>
              </a:buClr>
              <a:buSzPts val="2000"/>
              <a:buFont typeface="Courier New"/>
              <a:buChar char="o"/>
            </a:pPr>
            <a:r>
              <a:rPr lang="en-US" sz="2000" dirty="0">
                <a:solidFill>
                  <a:srgbClr val="212529"/>
                </a:solidFill>
                <a:effectLst/>
                <a:highlight>
                  <a:srgbClr val="FFFFFF"/>
                </a:highlight>
                <a:latin typeface="Calibri" panose="020F0502020204030204" pitchFamily="34" charset="0"/>
                <a:ea typeface="Times New Roman" panose="02020603050405020304" pitchFamily="18" charset="0"/>
              </a:rPr>
              <a:t>Value of this framework and toolkit are timely when digital education is experiencing an unprecedented boom, and credibility and quality standards are needed.</a:t>
            </a:r>
            <a:endParaRPr lang="en-CA" sz="2000" dirty="0">
              <a:effectLst/>
              <a:latin typeface="Times New Roman" panose="02020603050405020304" pitchFamily="18" charset="0"/>
              <a:ea typeface="Times New Roman" panose="02020603050405020304" pitchFamily="18" charset="0"/>
            </a:endParaRPr>
          </a:p>
          <a:p>
            <a:pPr marL="455613" indent="-455613">
              <a:spcAft>
                <a:spcPts val="1200"/>
              </a:spcAft>
              <a:buClr>
                <a:srgbClr val="CB203D"/>
              </a:buClr>
              <a:buSzPts val="2000"/>
              <a:buFont typeface="Courier New"/>
              <a:buChar char="o"/>
            </a:pPr>
            <a:endParaRPr lang="en-CA" sz="2000" dirty="0">
              <a:effectLst/>
              <a:latin typeface="Times New Roman" panose="02020603050405020304" pitchFamily="18" charset="0"/>
              <a:ea typeface="Times New Roman" panose="02020603050405020304" pitchFamily="18" charset="0"/>
            </a:endParaRPr>
          </a:p>
          <a:p>
            <a:pPr marL="455613" indent="-455613">
              <a:spcAft>
                <a:spcPts val="1200"/>
              </a:spcAft>
              <a:buClr>
                <a:srgbClr val="CB203D"/>
              </a:buClr>
              <a:buSzPts val="2000"/>
              <a:buFont typeface="Courier New"/>
              <a:buChar char="o"/>
            </a:pPr>
            <a:endParaRPr lang="en-CA" sz="2000" dirty="0">
              <a:effectLst/>
              <a:latin typeface="Times New Roman" panose="02020603050405020304" pitchFamily="18" charset="0"/>
              <a:ea typeface="Times New Roman" panose="02020603050405020304" pitchFamily="18" charset="0"/>
            </a:endParaRPr>
          </a:p>
          <a:p>
            <a:pPr marL="457188" lvl="0" indent="-457188" algn="l" rtl="0">
              <a:spcBef>
                <a:spcPts val="0"/>
              </a:spcBef>
              <a:spcAft>
                <a:spcPts val="0"/>
              </a:spcAft>
              <a:buClr>
                <a:srgbClr val="CB203D"/>
              </a:buClr>
              <a:buSzPts val="2000"/>
              <a:buFont typeface="Courier New"/>
              <a:buChar char="o"/>
            </a:pPr>
            <a:endParaRPr lang="en-US" sz="2000" dirty="0">
              <a:solidFill>
                <a:srgbClr val="595959"/>
              </a:solidFill>
              <a:latin typeface="Calibri"/>
              <a:ea typeface="Calibri"/>
              <a:cs typeface="Calibri"/>
              <a:sym typeface="Calibri"/>
            </a:endParaRPr>
          </a:p>
          <a:p>
            <a:pPr marL="457200" marR="0" lvl="0" indent="0" algn="l" rtl="0">
              <a:lnSpc>
                <a:spcPct val="100000"/>
              </a:lnSpc>
              <a:spcBef>
                <a:spcPts val="0"/>
              </a:spcBef>
              <a:spcAft>
                <a:spcPts val="0"/>
              </a:spcAft>
              <a:buNone/>
            </a:pPr>
            <a:endParaRPr lang="en-GB" sz="2000" dirty="0">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br>
              <a:rPr lang="en-US" sz="2000" b="0" i="0" u="none" strike="noStrike" cap="none" dirty="0">
                <a:solidFill>
                  <a:srgbClr val="595959"/>
                </a:solidFill>
                <a:latin typeface="Calibri"/>
                <a:ea typeface="Calibri"/>
                <a:cs typeface="Calibri"/>
                <a:sym typeface="Calibri"/>
              </a:rPr>
            </a:br>
            <a:endParaRPr sz="2000" dirty="0">
              <a:solidFill>
                <a:srgbClr val="434343"/>
              </a:solidFill>
              <a:latin typeface="Calibri"/>
              <a:ea typeface="Calibri"/>
              <a:cs typeface="Calibri"/>
              <a:sym typeface="Calibri"/>
            </a:endParaRPr>
          </a:p>
        </p:txBody>
      </p:sp>
    </p:spTree>
    <p:extLst>
      <p:ext uri="{BB962C8B-B14F-4D97-AF65-F5344CB8AC3E}">
        <p14:creationId xmlns:p14="http://schemas.microsoft.com/office/powerpoint/2010/main" val="3286839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8390-CA13-BB4F-847F-8DD6124426A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1F1F1B8-A077-9B46-B3D6-2F89BC795A48}"/>
              </a:ext>
            </a:extLst>
          </p:cNvPr>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187878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BDAD37-6E5F-0949-B81E-E4CEFE6EE775}"/>
              </a:ext>
            </a:extLst>
          </p:cNvPr>
          <p:cNvSpPr txBox="1">
            <a:spLocks/>
          </p:cNvSpPr>
          <p:nvPr/>
        </p:nvSpPr>
        <p:spPr>
          <a:xfrm>
            <a:off x="756923" y="1913103"/>
            <a:ext cx="8164864" cy="76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600" b="1" dirty="0">
                <a:solidFill>
                  <a:schemeClr val="accent1">
                    <a:lumMod val="75000"/>
                  </a:schemeClr>
                </a:solidFill>
                <a:latin typeface="Calibri" charset="0"/>
                <a:ea typeface="Calibri" charset="0"/>
                <a:cs typeface="Calibri" charset="0"/>
              </a:rPr>
              <a:t>Thank you for your attention</a:t>
            </a:r>
          </a:p>
        </p:txBody>
      </p:sp>
      <p:sp>
        <p:nvSpPr>
          <p:cNvPr id="5" name="TextBox 4">
            <a:extLst>
              <a:ext uri="{FF2B5EF4-FFF2-40B4-BE49-F238E27FC236}">
                <a16:creationId xmlns:a16="http://schemas.microsoft.com/office/drawing/2014/main" id="{02B0E8FA-1979-BF46-86CC-8BE85462F66C}"/>
              </a:ext>
            </a:extLst>
          </p:cNvPr>
          <p:cNvSpPr txBox="1"/>
          <p:nvPr/>
        </p:nvSpPr>
        <p:spPr>
          <a:xfrm>
            <a:off x="756923" y="2886350"/>
            <a:ext cx="6502400" cy="646331"/>
          </a:xfrm>
          <a:prstGeom prst="rect">
            <a:avLst/>
          </a:prstGeom>
          <a:noFill/>
        </p:spPr>
        <p:txBody>
          <a:bodyPr wrap="square" rtlCol="0">
            <a:spAutoFit/>
          </a:bodyPr>
          <a:lstStyle/>
          <a:p>
            <a:r>
              <a:rPr lang="en-US" dirty="0"/>
              <a:t>If you have any questions, now is the right time to ask!</a:t>
            </a:r>
          </a:p>
          <a:p>
            <a:r>
              <a:rPr lang="en-US" dirty="0"/>
              <a:t>Contact us on the details below for further info:</a:t>
            </a:r>
          </a:p>
        </p:txBody>
      </p:sp>
      <p:pic>
        <p:nvPicPr>
          <p:cNvPr id="7" name="Picture 6">
            <a:extLst>
              <a:ext uri="{FF2B5EF4-FFF2-40B4-BE49-F238E27FC236}">
                <a16:creationId xmlns:a16="http://schemas.microsoft.com/office/drawing/2014/main" id="{AC911E5B-FD04-3144-83A9-0CE07F91B1F7}"/>
              </a:ext>
            </a:extLst>
          </p:cNvPr>
          <p:cNvPicPr>
            <a:picLocks noChangeAspect="1"/>
          </p:cNvPicPr>
          <p:nvPr/>
        </p:nvPicPr>
        <p:blipFill>
          <a:blip r:embed="rId2"/>
          <a:stretch>
            <a:fillRect/>
          </a:stretch>
        </p:blipFill>
        <p:spPr>
          <a:xfrm>
            <a:off x="3376229" y="4320973"/>
            <a:ext cx="347704" cy="338555"/>
          </a:xfrm>
          <a:prstGeom prst="rect">
            <a:avLst/>
          </a:prstGeom>
        </p:spPr>
      </p:pic>
      <p:pic>
        <p:nvPicPr>
          <p:cNvPr id="9" name="Picture 8">
            <a:extLst>
              <a:ext uri="{FF2B5EF4-FFF2-40B4-BE49-F238E27FC236}">
                <a16:creationId xmlns:a16="http://schemas.microsoft.com/office/drawing/2014/main" id="{ABCE2256-B21D-7A40-B3F1-D8193D49BB4F}"/>
              </a:ext>
            </a:extLst>
          </p:cNvPr>
          <p:cNvPicPr>
            <a:picLocks noChangeAspect="1"/>
          </p:cNvPicPr>
          <p:nvPr/>
        </p:nvPicPr>
        <p:blipFill>
          <a:blip r:embed="rId3"/>
          <a:stretch>
            <a:fillRect/>
          </a:stretch>
        </p:blipFill>
        <p:spPr>
          <a:xfrm>
            <a:off x="753296" y="4815739"/>
            <a:ext cx="239029" cy="340156"/>
          </a:xfrm>
          <a:prstGeom prst="rect">
            <a:avLst/>
          </a:prstGeom>
        </p:spPr>
      </p:pic>
      <p:pic>
        <p:nvPicPr>
          <p:cNvPr id="11" name="Picture 10">
            <a:extLst>
              <a:ext uri="{FF2B5EF4-FFF2-40B4-BE49-F238E27FC236}">
                <a16:creationId xmlns:a16="http://schemas.microsoft.com/office/drawing/2014/main" id="{18C760E3-B84D-E840-9FC4-FE479EF6A472}"/>
              </a:ext>
            </a:extLst>
          </p:cNvPr>
          <p:cNvPicPr>
            <a:picLocks noChangeAspect="1"/>
          </p:cNvPicPr>
          <p:nvPr/>
        </p:nvPicPr>
        <p:blipFill>
          <a:blip r:embed="rId4"/>
          <a:stretch>
            <a:fillRect/>
          </a:stretch>
        </p:blipFill>
        <p:spPr>
          <a:xfrm>
            <a:off x="756923" y="4295738"/>
            <a:ext cx="322947" cy="351441"/>
          </a:xfrm>
          <a:prstGeom prst="rect">
            <a:avLst/>
          </a:prstGeom>
        </p:spPr>
      </p:pic>
      <p:sp>
        <p:nvSpPr>
          <p:cNvPr id="12" name="TextBox 11">
            <a:extLst>
              <a:ext uri="{FF2B5EF4-FFF2-40B4-BE49-F238E27FC236}">
                <a16:creationId xmlns:a16="http://schemas.microsoft.com/office/drawing/2014/main" id="{D1DFFE95-4951-F247-9ABA-EF6EAB9BD62F}"/>
              </a:ext>
            </a:extLst>
          </p:cNvPr>
          <p:cNvSpPr txBox="1"/>
          <p:nvPr/>
        </p:nvSpPr>
        <p:spPr>
          <a:xfrm>
            <a:off x="1068853" y="4320975"/>
            <a:ext cx="1839817" cy="338554"/>
          </a:xfrm>
          <a:prstGeom prst="rect">
            <a:avLst/>
          </a:prstGeom>
          <a:noFill/>
        </p:spPr>
        <p:txBody>
          <a:bodyPr wrap="square" rtlCol="0">
            <a:spAutoFit/>
          </a:bodyPr>
          <a:lstStyle/>
          <a:p>
            <a:r>
              <a:rPr lang="en-US" sz="1600" dirty="0"/>
              <a:t>IT Services</a:t>
            </a:r>
          </a:p>
        </p:txBody>
      </p:sp>
      <p:sp>
        <p:nvSpPr>
          <p:cNvPr id="14" name="TextBox 13">
            <a:extLst>
              <a:ext uri="{FF2B5EF4-FFF2-40B4-BE49-F238E27FC236}">
                <a16:creationId xmlns:a16="http://schemas.microsoft.com/office/drawing/2014/main" id="{586DF83A-34D8-054E-9E14-0BC67F33BD59}"/>
              </a:ext>
            </a:extLst>
          </p:cNvPr>
          <p:cNvSpPr txBox="1"/>
          <p:nvPr/>
        </p:nvSpPr>
        <p:spPr>
          <a:xfrm>
            <a:off x="1068853" y="4849786"/>
            <a:ext cx="1839817" cy="338554"/>
          </a:xfrm>
          <a:prstGeom prst="rect">
            <a:avLst/>
          </a:prstGeom>
          <a:noFill/>
        </p:spPr>
        <p:txBody>
          <a:bodyPr wrap="square" rtlCol="0">
            <a:spAutoFit/>
          </a:bodyPr>
          <a:lstStyle/>
          <a:p>
            <a:r>
              <a:rPr lang="en-US" sz="1600" dirty="0"/>
              <a:t>/</a:t>
            </a:r>
            <a:r>
              <a:rPr lang="en-US" sz="1600" dirty="0" err="1"/>
              <a:t>um.itservices</a:t>
            </a:r>
            <a:endParaRPr lang="en-US" sz="1600" dirty="0"/>
          </a:p>
        </p:txBody>
      </p:sp>
      <p:sp>
        <p:nvSpPr>
          <p:cNvPr id="15" name="TextBox 14">
            <a:extLst>
              <a:ext uri="{FF2B5EF4-FFF2-40B4-BE49-F238E27FC236}">
                <a16:creationId xmlns:a16="http://schemas.microsoft.com/office/drawing/2014/main" id="{20C80634-DCE8-8443-9C9F-2763F8E164BC}"/>
              </a:ext>
            </a:extLst>
          </p:cNvPr>
          <p:cNvSpPr txBox="1"/>
          <p:nvPr/>
        </p:nvSpPr>
        <p:spPr>
          <a:xfrm>
            <a:off x="3823070" y="4893854"/>
            <a:ext cx="3194676" cy="338554"/>
          </a:xfrm>
          <a:prstGeom prst="rect">
            <a:avLst/>
          </a:prstGeom>
          <a:noFill/>
        </p:spPr>
        <p:txBody>
          <a:bodyPr wrap="square" rtlCol="0">
            <a:spAutoFit/>
          </a:bodyPr>
          <a:lstStyle/>
          <a:p>
            <a:pPr lvl="0"/>
            <a:r>
              <a:rPr lang="en-GB" sz="1600" dirty="0">
                <a:solidFill>
                  <a:schemeClr val="tx1"/>
                </a:solidFill>
              </a:rPr>
              <a:t>www.um.edu.mt/itservices/help</a:t>
            </a:r>
            <a:endParaRPr lang="en-GB" sz="1600" dirty="0">
              <a:solidFill>
                <a:schemeClr val="tx1"/>
              </a:solidFill>
              <a:latin typeface="Calibri"/>
              <a:ea typeface="Calibri"/>
              <a:cs typeface="Calibri"/>
              <a:sym typeface="Calibri"/>
            </a:endParaRPr>
          </a:p>
        </p:txBody>
      </p:sp>
      <p:sp>
        <p:nvSpPr>
          <p:cNvPr id="16" name="TextBox 15">
            <a:extLst>
              <a:ext uri="{FF2B5EF4-FFF2-40B4-BE49-F238E27FC236}">
                <a16:creationId xmlns:a16="http://schemas.microsoft.com/office/drawing/2014/main" id="{B0858DD0-A165-0048-AF61-A493D45B809A}"/>
              </a:ext>
            </a:extLst>
          </p:cNvPr>
          <p:cNvSpPr txBox="1"/>
          <p:nvPr/>
        </p:nvSpPr>
        <p:spPr>
          <a:xfrm>
            <a:off x="3823070" y="4320976"/>
            <a:ext cx="3194676" cy="338554"/>
          </a:xfrm>
          <a:prstGeom prst="rect">
            <a:avLst/>
          </a:prstGeom>
          <a:noFill/>
        </p:spPr>
        <p:txBody>
          <a:bodyPr wrap="square" rtlCol="0">
            <a:spAutoFit/>
          </a:bodyPr>
          <a:lstStyle/>
          <a:p>
            <a:r>
              <a:rPr lang="en-US" sz="1600" dirty="0"/>
              <a:t>(+356) 2340 4112/3</a:t>
            </a:r>
          </a:p>
        </p:txBody>
      </p:sp>
      <p:sp>
        <p:nvSpPr>
          <p:cNvPr id="21" name="Rectangle 20">
            <a:extLst>
              <a:ext uri="{FF2B5EF4-FFF2-40B4-BE49-F238E27FC236}">
                <a16:creationId xmlns:a16="http://schemas.microsoft.com/office/drawing/2014/main" id="{308B2EC4-5FCC-234F-85CB-2BF75D23C0F7}"/>
              </a:ext>
            </a:extLst>
          </p:cNvPr>
          <p:cNvSpPr/>
          <p:nvPr/>
        </p:nvSpPr>
        <p:spPr>
          <a:xfrm>
            <a:off x="7688986" y="1913104"/>
            <a:ext cx="3976987" cy="4541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Logo </a:t>
            </a:r>
            <a:r>
              <a:rPr lang="en-US" dirty="0" err="1"/>
              <a:t>Plaement</a:t>
            </a:r>
            <a:r>
              <a:rPr lang="en-US" dirty="0"/>
              <a:t> Area</a:t>
            </a:r>
          </a:p>
        </p:txBody>
      </p:sp>
      <p:pic>
        <p:nvPicPr>
          <p:cNvPr id="23" name="Picture 22">
            <a:extLst>
              <a:ext uri="{FF2B5EF4-FFF2-40B4-BE49-F238E27FC236}">
                <a16:creationId xmlns:a16="http://schemas.microsoft.com/office/drawing/2014/main" id="{9FDE46CB-E4D2-6446-83F0-80FFFE9D3F79}"/>
              </a:ext>
            </a:extLst>
          </p:cNvPr>
          <p:cNvPicPr>
            <a:picLocks noChangeAspect="1"/>
          </p:cNvPicPr>
          <p:nvPr/>
        </p:nvPicPr>
        <p:blipFill>
          <a:blip r:embed="rId5"/>
          <a:stretch>
            <a:fillRect/>
          </a:stretch>
        </p:blipFill>
        <p:spPr>
          <a:xfrm>
            <a:off x="563391" y="352383"/>
            <a:ext cx="2244172" cy="1095156"/>
          </a:xfrm>
          <a:prstGeom prst="rect">
            <a:avLst/>
          </a:prstGeom>
        </p:spPr>
      </p:pic>
      <p:pic>
        <p:nvPicPr>
          <p:cNvPr id="17" name="Picture 16">
            <a:extLst>
              <a:ext uri="{FF2B5EF4-FFF2-40B4-BE49-F238E27FC236}">
                <a16:creationId xmlns:a16="http://schemas.microsoft.com/office/drawing/2014/main" id="{516C90B8-2A76-426C-90FC-75D295EB29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0508" y="1881465"/>
            <a:ext cx="4599006" cy="4604994"/>
          </a:xfrm>
          <a:prstGeom prst="rect">
            <a:avLst/>
          </a:prstGeom>
          <a:effectLst>
            <a:outerShdw blurRad="279400" dist="76200" dir="18900000" algn="bl" rotWithShape="0">
              <a:prstClr val="black">
                <a:alpha val="40000"/>
              </a:prstClr>
            </a:outerShdw>
          </a:effectLst>
        </p:spPr>
      </p:pic>
      <p:pic>
        <p:nvPicPr>
          <p:cNvPr id="18" name="Google Shape;199;p27">
            <a:extLst>
              <a:ext uri="{FF2B5EF4-FFF2-40B4-BE49-F238E27FC236}">
                <a16:creationId xmlns:a16="http://schemas.microsoft.com/office/drawing/2014/main" id="{B87D693C-BDB4-44E5-BD2A-E46DCBD6E7A1}"/>
              </a:ext>
            </a:extLst>
          </p:cNvPr>
          <p:cNvPicPr preferRelativeResize="0">
            <a:picLocks noChangeAspect="1"/>
          </p:cNvPicPr>
          <p:nvPr/>
        </p:nvPicPr>
        <p:blipFill>
          <a:blip r:embed="rId7">
            <a:extLst>
              <a:ext uri="{28A0092B-C50C-407E-A947-70E740481C1C}">
                <a14:useLocalDpi xmlns:a14="http://schemas.microsoft.com/office/drawing/2010/main" val="0"/>
              </a:ext>
            </a:extLst>
          </a:blip>
          <a:stretch>
            <a:fillRect/>
          </a:stretch>
        </p:blipFill>
        <p:spPr>
          <a:xfrm>
            <a:off x="3425026" y="4908856"/>
            <a:ext cx="349200" cy="232800"/>
          </a:xfrm>
          <a:prstGeom prst="rect">
            <a:avLst/>
          </a:prstGeom>
          <a:noFill/>
          <a:ln>
            <a:noFill/>
          </a:ln>
        </p:spPr>
      </p:pic>
    </p:spTree>
    <p:extLst>
      <p:ext uri="{BB962C8B-B14F-4D97-AF65-F5344CB8AC3E}">
        <p14:creationId xmlns:p14="http://schemas.microsoft.com/office/powerpoint/2010/main" val="291573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4"/>
          <p:cNvPicPr preferRelativeResize="0">
            <a:picLocks noChangeAspect="1"/>
          </p:cNvPicPr>
          <p:nvPr/>
        </p:nvPicPr>
        <p:blipFill rotWithShape="1">
          <a:blip r:embed="rId3">
            <a:extLst>
              <a:ext uri="{28A0092B-C50C-407E-A947-70E740481C1C}">
                <a14:useLocalDpi xmlns:a14="http://schemas.microsoft.com/office/drawing/2010/main" val="0"/>
              </a:ext>
            </a:extLst>
          </a:blip>
          <a:srcRect l="10910" r="7368"/>
          <a:stretch/>
        </p:blipFill>
        <p:spPr>
          <a:xfrm>
            <a:off x="6676572" y="1"/>
            <a:ext cx="5544458" cy="6858000"/>
          </a:xfrm>
          <a:prstGeom prst="rect">
            <a:avLst/>
          </a:prstGeom>
          <a:noFill/>
          <a:ln>
            <a:noFill/>
          </a:ln>
        </p:spPr>
      </p:pic>
      <p:pic>
        <p:nvPicPr>
          <p:cNvPr id="7" name="Google Shape;82;p13"/>
          <p:cNvPicPr preferRelativeResize="0"/>
          <p:nvPr/>
        </p:nvPicPr>
        <p:blipFill rotWithShape="1">
          <a:blip r:embed="rId4">
            <a:alphaModFix/>
          </a:blip>
          <a:srcRect l="37236" r="31842"/>
          <a:stretch/>
        </p:blipFill>
        <p:spPr>
          <a:xfrm>
            <a:off x="6059411" y="0"/>
            <a:ext cx="3154720" cy="6858000"/>
          </a:xfrm>
          <a:prstGeom prst="rect">
            <a:avLst/>
          </a:prstGeom>
          <a:noFill/>
          <a:ln>
            <a:noFill/>
          </a:ln>
        </p:spPr>
      </p:pic>
      <p:sp>
        <p:nvSpPr>
          <p:cNvPr id="8" name="Google Shape;92;p14"/>
          <p:cNvSpPr txBox="1"/>
          <p:nvPr/>
        </p:nvSpPr>
        <p:spPr>
          <a:xfrm>
            <a:off x="741198" y="50918"/>
            <a:ext cx="4362600" cy="1491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700"/>
              <a:buFont typeface="Calibri"/>
              <a:buNone/>
            </a:pPr>
            <a:r>
              <a:rPr lang="en-US" sz="2700" b="1" dirty="0">
                <a:solidFill>
                  <a:schemeClr val="dk1"/>
                </a:solidFill>
                <a:latin typeface="Calibri"/>
                <a:ea typeface="Calibri"/>
                <a:cs typeface="Calibri"/>
                <a:sym typeface="Calibri"/>
              </a:rPr>
              <a:t>Intellectual Output 1 </a:t>
            </a:r>
            <a:endParaRPr lang="en-US" sz="1400" b="0" i="0" u="none" strike="noStrike" cap="none" dirty="0">
              <a:solidFill>
                <a:srgbClr val="000000"/>
              </a:solidFill>
              <a:latin typeface="Arial"/>
              <a:ea typeface="Arial"/>
              <a:cs typeface="Arial"/>
              <a:sym typeface="Arial"/>
            </a:endParaRPr>
          </a:p>
        </p:txBody>
      </p:sp>
      <p:sp>
        <p:nvSpPr>
          <p:cNvPr id="93" name="Google Shape;93;p14"/>
          <p:cNvSpPr txBox="1"/>
          <p:nvPr/>
        </p:nvSpPr>
        <p:spPr>
          <a:xfrm>
            <a:off x="517323" y="566056"/>
            <a:ext cx="6159249" cy="6431280"/>
          </a:xfrm>
          <a:prstGeom prst="rect">
            <a:avLst/>
          </a:prstGeom>
          <a:noFill/>
          <a:ln>
            <a:noFill/>
          </a:ln>
        </p:spPr>
        <p:txBody>
          <a:bodyPr spcFirstLastPara="1" wrap="square" lIns="91425" tIns="45700" rIns="91425" bIns="45700" anchor="ctr" anchorCtr="0">
            <a:noAutofit/>
          </a:bodyPr>
          <a:lstStyle/>
          <a:p>
            <a:pPr marL="455613" indent="-455613">
              <a:buClr>
                <a:srgbClr val="CB203D"/>
              </a:buClr>
              <a:buSzPts val="2000"/>
              <a:buFont typeface="Courier New"/>
              <a:buChar char="o"/>
            </a:pPr>
            <a:r>
              <a:rPr lang="en-US" sz="2400" dirty="0">
                <a:solidFill>
                  <a:srgbClr val="212529"/>
                </a:solidFill>
                <a:effectLst/>
                <a:highlight>
                  <a:srgbClr val="FFFFFF"/>
                </a:highlight>
                <a:ea typeface="Times New Roman" panose="02020603050405020304" pitchFamily="18" charset="0"/>
              </a:rPr>
              <a:t>European Union Digital Education Quality Standard Framework and Companion Evaluation Framework</a:t>
            </a:r>
            <a:endParaRPr lang="en-CA" sz="2400" dirty="0">
              <a:effectLst/>
              <a:ea typeface="Times New Roman" panose="02020603050405020304" pitchFamily="18" charset="0"/>
            </a:endParaRPr>
          </a:p>
          <a:p>
            <a:pPr marL="455613" indent="-455613">
              <a:buClr>
                <a:srgbClr val="CB203D"/>
              </a:buClr>
              <a:buSzPts val="2000"/>
              <a:buFont typeface="Courier New"/>
              <a:buChar char="o"/>
            </a:pPr>
            <a:endParaRPr lang="en-GB" sz="2400" dirty="0">
              <a:solidFill>
                <a:srgbClr val="595959"/>
              </a:solidFill>
              <a:ea typeface="Calibri"/>
              <a:cs typeface="Calibri"/>
              <a:sym typeface="Calibri"/>
            </a:endParaRPr>
          </a:p>
          <a:p>
            <a:pPr marL="0" marR="0" lvl="0" indent="0" algn="l" rtl="0">
              <a:lnSpc>
                <a:spcPct val="100000"/>
              </a:lnSpc>
              <a:spcBef>
                <a:spcPts val="0"/>
              </a:spcBef>
              <a:spcAft>
                <a:spcPts val="0"/>
              </a:spcAft>
              <a:buNone/>
            </a:pPr>
            <a:br>
              <a:rPr lang="en-US" sz="2400" b="0" i="0" u="none" strike="noStrike" cap="none" dirty="0">
                <a:solidFill>
                  <a:srgbClr val="595959"/>
                </a:solidFill>
                <a:ea typeface="Calibri"/>
                <a:cs typeface="Calibri"/>
                <a:sym typeface="Calibri"/>
              </a:rPr>
            </a:br>
            <a:endParaRPr sz="2400" dirty="0">
              <a:solidFill>
                <a:srgbClr val="434343"/>
              </a:solidFill>
              <a:ea typeface="Calibri"/>
              <a:cs typeface="Calibri"/>
              <a:sym typeface="Calibri"/>
            </a:endParaRPr>
          </a:p>
        </p:txBody>
      </p:sp>
    </p:spTree>
    <p:extLst>
      <p:ext uri="{BB962C8B-B14F-4D97-AF65-F5344CB8AC3E}">
        <p14:creationId xmlns:p14="http://schemas.microsoft.com/office/powerpoint/2010/main" val="2743877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7" name="Google Shape;82;p13"/>
          <p:cNvPicPr preferRelativeResize="0"/>
          <p:nvPr/>
        </p:nvPicPr>
        <p:blipFill rotWithShape="1">
          <a:blip r:embed="rId3">
            <a:alphaModFix/>
          </a:blip>
          <a:srcRect l="37236" r="31842"/>
          <a:stretch/>
        </p:blipFill>
        <p:spPr>
          <a:xfrm rot="3932191">
            <a:off x="7857409" y="2855748"/>
            <a:ext cx="3154720" cy="6858000"/>
          </a:xfrm>
          <a:prstGeom prst="rect">
            <a:avLst/>
          </a:prstGeom>
          <a:noFill/>
          <a:ln>
            <a:noFill/>
          </a:ln>
        </p:spPr>
      </p:pic>
      <p:sp>
        <p:nvSpPr>
          <p:cNvPr id="8" name="Google Shape;92;p14"/>
          <p:cNvSpPr txBox="1"/>
          <p:nvPr/>
        </p:nvSpPr>
        <p:spPr>
          <a:xfrm>
            <a:off x="741198" y="50918"/>
            <a:ext cx="4362600" cy="1491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700"/>
              <a:buFont typeface="Calibri"/>
              <a:buNone/>
            </a:pPr>
            <a:r>
              <a:rPr lang="en-US" sz="2700" b="1" i="0" u="none" strike="noStrike" cap="none" dirty="0">
                <a:solidFill>
                  <a:schemeClr val="dk1"/>
                </a:solidFill>
                <a:latin typeface="Calibri"/>
                <a:ea typeface="Arial"/>
                <a:cs typeface="Calibri"/>
                <a:sym typeface="Calibri"/>
              </a:rPr>
              <a:t>Rationale</a:t>
            </a:r>
            <a:endParaRPr lang="en-US" sz="1400" b="1" i="0" u="none" strike="noStrike" cap="none" dirty="0">
              <a:solidFill>
                <a:srgbClr val="000000"/>
              </a:solidFill>
              <a:latin typeface="Arial"/>
              <a:ea typeface="Arial"/>
              <a:cs typeface="Arial"/>
              <a:sym typeface="Arial"/>
            </a:endParaRPr>
          </a:p>
        </p:txBody>
      </p:sp>
      <p:sp>
        <p:nvSpPr>
          <p:cNvPr id="93" name="Google Shape;93;p14"/>
          <p:cNvSpPr txBox="1"/>
          <p:nvPr/>
        </p:nvSpPr>
        <p:spPr>
          <a:xfrm>
            <a:off x="711701" y="1101968"/>
            <a:ext cx="8169476" cy="2327031"/>
          </a:xfrm>
          <a:prstGeom prst="rect">
            <a:avLst/>
          </a:prstGeom>
          <a:noFill/>
          <a:ln>
            <a:noFill/>
          </a:ln>
        </p:spPr>
        <p:txBody>
          <a:bodyPr spcFirstLastPara="1" wrap="square" lIns="91425" tIns="45700" rIns="91425" bIns="45700" anchor="ctr" anchorCtr="0">
            <a:noAutofit/>
          </a:bodyPr>
          <a:lstStyle/>
          <a:p>
            <a:pPr>
              <a:spcAft>
                <a:spcPts val="600"/>
              </a:spcAft>
              <a:buClr>
                <a:srgbClr val="CB203D"/>
              </a:buClr>
              <a:buSzPts val="2000"/>
            </a:pPr>
            <a:endParaRPr lang="en-US" sz="2400" dirty="0">
              <a:solidFill>
                <a:srgbClr val="212529"/>
              </a:solidFill>
              <a:effectLst/>
              <a:highlight>
                <a:srgbClr val="FFFFFF"/>
              </a:highlight>
              <a:ea typeface="Times New Roman" panose="02020603050405020304" pitchFamily="18" charset="0"/>
            </a:endParaRPr>
          </a:p>
          <a:p>
            <a:pPr marL="455613" indent="-455613">
              <a:spcAft>
                <a:spcPts val="600"/>
              </a:spcAft>
              <a:buClr>
                <a:srgbClr val="CB203D"/>
              </a:buClr>
              <a:buSzPts val="2000"/>
              <a:buFont typeface="Courier New"/>
              <a:buChar char="o"/>
            </a:pPr>
            <a:endParaRPr lang="en-US" sz="2400" dirty="0">
              <a:solidFill>
                <a:srgbClr val="212529"/>
              </a:solidFill>
              <a:highlight>
                <a:srgbClr val="FFFFFF"/>
              </a:highlight>
              <a:ea typeface="Times New Roman" panose="02020603050405020304" pitchFamily="18" charset="0"/>
            </a:endParaRPr>
          </a:p>
          <a:p>
            <a:pPr marL="455613" indent="-455613">
              <a:spcAft>
                <a:spcPts val="600"/>
              </a:spcAft>
              <a:buClr>
                <a:srgbClr val="CB203D"/>
              </a:buClr>
              <a:buSzPts val="2000"/>
              <a:buFont typeface="Courier New"/>
              <a:buChar char="o"/>
            </a:pPr>
            <a:endParaRPr lang="en-US" sz="2400" dirty="0">
              <a:solidFill>
                <a:srgbClr val="212529"/>
              </a:solidFill>
              <a:highlight>
                <a:srgbClr val="FFFFFF"/>
              </a:highlight>
              <a:ea typeface="Times New Roman" panose="02020603050405020304" pitchFamily="18" charset="0"/>
            </a:endParaRPr>
          </a:p>
          <a:p>
            <a:pPr marL="455613" indent="-455613">
              <a:spcAft>
                <a:spcPts val="600"/>
              </a:spcAft>
              <a:buClr>
                <a:srgbClr val="CB203D"/>
              </a:buClr>
              <a:buSzPts val="2000"/>
              <a:buFont typeface="Courier New"/>
              <a:buChar char="o"/>
            </a:pPr>
            <a:endParaRPr lang="en-US" sz="2400" dirty="0">
              <a:solidFill>
                <a:srgbClr val="212529"/>
              </a:solidFill>
              <a:highlight>
                <a:srgbClr val="FFFFFF"/>
              </a:highlight>
              <a:ea typeface="Times New Roman" panose="02020603050405020304" pitchFamily="18" charset="0"/>
            </a:endParaRPr>
          </a:p>
          <a:p>
            <a:pPr marL="455613" indent="-455613">
              <a:spcAft>
                <a:spcPts val="600"/>
              </a:spcAft>
              <a:buClr>
                <a:srgbClr val="CB203D"/>
              </a:buClr>
              <a:buSzPts val="2000"/>
              <a:buFont typeface="Courier New"/>
              <a:buChar char="o"/>
            </a:pPr>
            <a:endParaRPr lang="en-US" sz="2400" dirty="0">
              <a:solidFill>
                <a:srgbClr val="212529"/>
              </a:solidFill>
              <a:highlight>
                <a:srgbClr val="FFFFFF"/>
              </a:highlight>
              <a:ea typeface="Times New Roman" panose="02020603050405020304" pitchFamily="18" charset="0"/>
            </a:endParaRPr>
          </a:p>
          <a:p>
            <a:pPr marL="455613" indent="-455613">
              <a:spcAft>
                <a:spcPts val="600"/>
              </a:spcAft>
              <a:buClr>
                <a:srgbClr val="CB203D"/>
              </a:buClr>
              <a:buSzPts val="2000"/>
              <a:buFont typeface="Courier New"/>
              <a:buChar char="o"/>
            </a:pPr>
            <a:endParaRPr lang="en-US" sz="2400" dirty="0">
              <a:solidFill>
                <a:srgbClr val="212529"/>
              </a:solidFill>
              <a:effectLst/>
              <a:highlight>
                <a:srgbClr val="FFFFFF"/>
              </a:highlight>
              <a:latin typeface="Calibri" panose="020F0502020204030204" pitchFamily="34" charset="0"/>
              <a:ea typeface="Times New Roman" panose="02020603050405020304" pitchFamily="18" charset="0"/>
            </a:endParaRPr>
          </a:p>
          <a:p>
            <a:pPr marL="455613" indent="-455613">
              <a:spcAft>
                <a:spcPts val="600"/>
              </a:spcAft>
              <a:buClr>
                <a:srgbClr val="CB203D"/>
              </a:buClr>
              <a:buSzPts val="2000"/>
              <a:buFont typeface="Courier New"/>
              <a:buChar char="o"/>
            </a:pPr>
            <a:endParaRPr lang="en-US" sz="2400" dirty="0">
              <a:solidFill>
                <a:srgbClr val="212529"/>
              </a:solidFill>
              <a:highlight>
                <a:srgbClr val="FFFFFF"/>
              </a:highlight>
              <a:latin typeface="Calibri" panose="020F0502020204030204" pitchFamily="34" charset="0"/>
              <a:ea typeface="Times New Roman" panose="02020603050405020304" pitchFamily="18" charset="0"/>
            </a:endParaRPr>
          </a:p>
          <a:p>
            <a:pPr marL="455613" indent="-455613">
              <a:spcAft>
                <a:spcPts val="600"/>
              </a:spcAft>
              <a:buClr>
                <a:srgbClr val="CB203D"/>
              </a:buClr>
              <a:buSzPts val="2000"/>
              <a:buFont typeface="Courier New"/>
              <a:buChar char="o"/>
            </a:pPr>
            <a:r>
              <a:rPr lang="en-US" sz="2400" dirty="0">
                <a:solidFill>
                  <a:srgbClr val="212529"/>
                </a:solidFill>
                <a:effectLst/>
                <a:highlight>
                  <a:srgbClr val="FFFFFF"/>
                </a:highlight>
                <a:latin typeface="Calibri" panose="020F0502020204030204" pitchFamily="34" charset="0"/>
                <a:ea typeface="Times New Roman" panose="02020603050405020304" pitchFamily="18" charset="0"/>
              </a:rPr>
              <a:t>Need for Quality Standards for DE</a:t>
            </a:r>
            <a:endParaRPr lang="en-CA" sz="2400" dirty="0">
              <a:highlight>
                <a:srgbClr val="FFFFFF"/>
              </a:highlight>
              <a:latin typeface="Times New Roman" panose="02020603050405020304" pitchFamily="18" charset="0"/>
              <a:ea typeface="Times New Roman" panose="02020603050405020304" pitchFamily="18" charset="0"/>
            </a:endParaRPr>
          </a:p>
          <a:p>
            <a:pPr marL="455613" indent="-455613">
              <a:spcAft>
                <a:spcPts val="600"/>
              </a:spcAft>
              <a:buClr>
                <a:srgbClr val="CB203D"/>
              </a:buClr>
              <a:buSzPts val="2000"/>
              <a:buFont typeface="Courier New"/>
              <a:buChar char="o"/>
            </a:pPr>
            <a:r>
              <a:rPr lang="en-US" sz="2400" dirty="0">
                <a:solidFill>
                  <a:srgbClr val="212529"/>
                </a:solidFill>
                <a:highlight>
                  <a:srgbClr val="FFFFFF"/>
                </a:highlight>
                <a:latin typeface="Calibri" panose="020F0502020204030204" pitchFamily="34" charset="0"/>
                <a:ea typeface="Times New Roman" panose="02020603050405020304" pitchFamily="18" charset="0"/>
              </a:rPr>
              <a:t>Quality online design is the cornerstone of effective eLearning</a:t>
            </a:r>
          </a:p>
          <a:p>
            <a:pPr marL="455613" indent="-455613">
              <a:spcAft>
                <a:spcPts val="600"/>
              </a:spcAft>
              <a:buClr>
                <a:srgbClr val="CB203D"/>
              </a:buClr>
              <a:buSzPts val="2000"/>
              <a:buFont typeface="Courier New"/>
              <a:buChar char="o"/>
            </a:pPr>
            <a:r>
              <a:rPr lang="en-US" sz="2400" dirty="0">
                <a:solidFill>
                  <a:srgbClr val="212529"/>
                </a:solidFill>
                <a:highlight>
                  <a:srgbClr val="FFFFFF"/>
                </a:highlight>
                <a:latin typeface="Calibri" panose="020F0502020204030204" pitchFamily="34" charset="0"/>
                <a:ea typeface="Times New Roman" panose="02020603050405020304" pitchFamily="18" charset="0"/>
              </a:rPr>
              <a:t>Determining an appropriate theoretical framework was a logical first step  to developing quality standards. </a:t>
            </a:r>
          </a:p>
          <a:p>
            <a:pPr>
              <a:spcAft>
                <a:spcPts val="600"/>
              </a:spcAft>
              <a:buClr>
                <a:srgbClr val="CB203D"/>
              </a:buClr>
              <a:buSzPts val="2000"/>
            </a:pPr>
            <a:endParaRPr lang="en-US" sz="1800" i="1" dirty="0">
              <a:solidFill>
                <a:srgbClr val="212529"/>
              </a:solidFill>
              <a:effectLst/>
              <a:highlight>
                <a:srgbClr val="FFFFFF"/>
              </a:highlight>
              <a:latin typeface="Calibri" panose="020F0502020204030204" pitchFamily="34" charset="0"/>
              <a:ea typeface="Times New Roman" panose="02020603050405020304" pitchFamily="18" charset="0"/>
            </a:endParaRPr>
          </a:p>
          <a:p>
            <a:pPr>
              <a:spcAft>
                <a:spcPts val="600"/>
              </a:spcAft>
              <a:buClr>
                <a:srgbClr val="CB203D"/>
              </a:buClr>
              <a:buSzPts val="2000"/>
            </a:pPr>
            <a:r>
              <a:rPr lang="en-US" sz="2400" i="1" dirty="0">
                <a:solidFill>
                  <a:srgbClr val="212529"/>
                </a:solidFill>
                <a:effectLst/>
                <a:highlight>
                  <a:srgbClr val="FFFFFF"/>
                </a:highlight>
                <a:latin typeface="Calibri" panose="020F0502020204030204" pitchFamily="34" charset="0"/>
                <a:ea typeface="Times New Roman" panose="02020603050405020304" pitchFamily="18" charset="0"/>
              </a:rPr>
              <a:t>A curriculum framework acts as a credible, quality standard and guide for designing, delivering and evaluating effective education programs resulting in superior digital education experiences.</a:t>
            </a:r>
            <a:endParaRPr lang="en-CA" sz="2400" dirty="0">
              <a:effectLst/>
              <a:latin typeface="Times New Roman" panose="02020603050405020304" pitchFamily="18" charset="0"/>
              <a:ea typeface="Times New Roman" panose="02020603050405020304" pitchFamily="18" charset="0"/>
            </a:endParaRPr>
          </a:p>
          <a:p>
            <a:pPr marL="455613" indent="-455613">
              <a:spcAft>
                <a:spcPts val="600"/>
              </a:spcAft>
              <a:buClr>
                <a:srgbClr val="CB203D"/>
              </a:buClr>
              <a:buSzPts val="2000"/>
              <a:buFont typeface="Courier New"/>
              <a:buChar char="o"/>
            </a:pPr>
            <a:endParaRPr lang="en-CA" sz="2400" dirty="0">
              <a:effectLst/>
              <a:latin typeface="Times New Roman" panose="02020603050405020304" pitchFamily="18" charset="0"/>
              <a:ea typeface="Times New Roman" panose="02020603050405020304" pitchFamily="18" charset="0"/>
            </a:endParaRPr>
          </a:p>
          <a:p>
            <a:pPr marL="455613" indent="-455613">
              <a:spcAft>
                <a:spcPts val="600"/>
              </a:spcAft>
              <a:buClr>
                <a:srgbClr val="CB203D"/>
              </a:buClr>
              <a:buSzPts val="2000"/>
              <a:buFont typeface="Courier New"/>
              <a:buChar char="o"/>
            </a:pPr>
            <a:endParaRPr lang="en-GB" sz="2400" dirty="0">
              <a:solidFill>
                <a:srgbClr val="595959"/>
              </a:solidFill>
              <a:ea typeface="Calibri"/>
              <a:cs typeface="Calibri"/>
              <a:sym typeface="Calibri"/>
            </a:endParaRPr>
          </a:p>
        </p:txBody>
      </p:sp>
    </p:spTree>
    <p:extLst>
      <p:ext uri="{BB962C8B-B14F-4D97-AF65-F5344CB8AC3E}">
        <p14:creationId xmlns:p14="http://schemas.microsoft.com/office/powerpoint/2010/main" val="4134322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rot="9623130">
            <a:off x="146372" y="-6427490"/>
            <a:ext cx="8163000" cy="9159157"/>
          </a:xfrm>
          <a:prstGeom prst="rect">
            <a:avLst/>
          </a:prstGeom>
        </p:spPr>
      </p:pic>
      <p:pic>
        <p:nvPicPr>
          <p:cNvPr id="4" name="Content Placeholder 3"/>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rot="9623130">
            <a:off x="496466" y="-6232543"/>
            <a:ext cx="7815513" cy="8769265"/>
          </a:xfrm>
        </p:spPr>
      </p:pic>
      <p:sp>
        <p:nvSpPr>
          <p:cNvPr id="5" name="Title 1"/>
          <p:cNvSpPr txBox="1">
            <a:spLocks/>
          </p:cNvSpPr>
          <p:nvPr/>
        </p:nvSpPr>
        <p:spPr>
          <a:xfrm>
            <a:off x="2057914" y="-258123"/>
            <a:ext cx="6472824"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500" b="1" dirty="0">
                <a:solidFill>
                  <a:schemeClr val="bg1"/>
                </a:solidFill>
                <a:latin typeface="Calibri" charset="0"/>
                <a:ea typeface="Calibri" charset="0"/>
                <a:cs typeface="Calibri" charset="0"/>
              </a:rPr>
              <a:t>Four Step Process</a:t>
            </a:r>
          </a:p>
        </p:txBody>
      </p:sp>
      <p:sp>
        <p:nvSpPr>
          <p:cNvPr id="9" name="Title 1">
            <a:extLst>
              <a:ext uri="{FF2B5EF4-FFF2-40B4-BE49-F238E27FC236}">
                <a16:creationId xmlns:a16="http://schemas.microsoft.com/office/drawing/2014/main" id="{6665795D-08E6-4C18-B212-E07A1F75AAE6}"/>
              </a:ext>
            </a:extLst>
          </p:cNvPr>
          <p:cNvSpPr txBox="1">
            <a:spLocks/>
          </p:cNvSpPr>
          <p:nvPr/>
        </p:nvSpPr>
        <p:spPr>
          <a:xfrm>
            <a:off x="1126837" y="1833067"/>
            <a:ext cx="11728030" cy="44898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algn="just">
              <a:lnSpc>
                <a:spcPct val="100000"/>
              </a:lnSpc>
              <a:buClr>
                <a:srgbClr val="CB203D"/>
              </a:buClr>
            </a:pPr>
            <a:endParaRPr lang="en-US" sz="2400" dirty="0">
              <a:solidFill>
                <a:schemeClr val="tx1">
                  <a:lumMod val="65000"/>
                  <a:lumOff val="35000"/>
                </a:schemeClr>
              </a:solidFill>
              <a:latin typeface="Calibri" charset="0"/>
              <a:ea typeface="Calibri" charset="0"/>
              <a:cs typeface="Calibri" charset="0"/>
            </a:endParaRPr>
          </a:p>
          <a:p>
            <a:pPr marL="457189" indent="-457189">
              <a:lnSpc>
                <a:spcPct val="100000"/>
              </a:lnSpc>
              <a:buClr>
                <a:srgbClr val="CB203D"/>
              </a:buClr>
              <a:buFont typeface="Courier New" charset="0"/>
              <a:buChar char="o"/>
            </a:pPr>
            <a:r>
              <a:rPr lang="en-US" sz="2400" dirty="0">
                <a:solidFill>
                  <a:schemeClr val="tx1">
                    <a:lumMod val="65000"/>
                    <a:lumOff val="35000"/>
                  </a:schemeClr>
                </a:solidFill>
                <a:latin typeface="Calibri" charset="0"/>
                <a:ea typeface="Calibri" charset="0"/>
                <a:cs typeface="Calibri" charset="0"/>
              </a:rPr>
              <a:t>Step 1: Review of Literature</a:t>
            </a:r>
          </a:p>
          <a:p>
            <a:pPr marL="457189" indent="-457189" algn="just">
              <a:lnSpc>
                <a:spcPct val="100000"/>
              </a:lnSpc>
              <a:buClr>
                <a:srgbClr val="CB203D"/>
              </a:buClr>
              <a:buFont typeface="Courier New" charset="0"/>
              <a:buChar char="o"/>
            </a:pPr>
            <a:endParaRPr lang="en-US" sz="2400" dirty="0">
              <a:solidFill>
                <a:schemeClr val="tx1">
                  <a:lumMod val="65000"/>
                  <a:lumOff val="35000"/>
                </a:schemeClr>
              </a:solidFill>
              <a:latin typeface="Calibri" charset="0"/>
              <a:ea typeface="Calibri" charset="0"/>
              <a:cs typeface="Calibri" charset="0"/>
            </a:endParaRPr>
          </a:p>
          <a:p>
            <a:pPr marL="457189" indent="-457189" algn="just">
              <a:lnSpc>
                <a:spcPct val="100000"/>
              </a:lnSpc>
              <a:buClr>
                <a:srgbClr val="CB203D"/>
              </a:buClr>
              <a:buFont typeface="Courier New" charset="0"/>
              <a:buChar char="o"/>
            </a:pPr>
            <a:r>
              <a:rPr lang="en-US" sz="2400" dirty="0">
                <a:solidFill>
                  <a:schemeClr val="tx1">
                    <a:lumMod val="65000"/>
                    <a:lumOff val="35000"/>
                  </a:schemeClr>
                </a:solidFill>
                <a:latin typeface="Calibri" charset="0"/>
                <a:ea typeface="Calibri" charset="0"/>
                <a:cs typeface="Calibri" charset="0"/>
              </a:rPr>
              <a:t>Step 2: Operationalizing the Key Elements of Online Learning</a:t>
            </a:r>
          </a:p>
          <a:p>
            <a:pPr marL="457189" indent="-457189">
              <a:lnSpc>
                <a:spcPct val="100000"/>
              </a:lnSpc>
              <a:buClr>
                <a:srgbClr val="CB203D"/>
              </a:buClr>
              <a:buFont typeface="Courier New" charset="0"/>
              <a:buChar char="o"/>
            </a:pPr>
            <a:endParaRPr lang="en-US" sz="2400" b="1" dirty="0">
              <a:solidFill>
                <a:schemeClr val="tx1">
                  <a:lumMod val="65000"/>
                  <a:lumOff val="35000"/>
                </a:schemeClr>
              </a:solidFill>
              <a:latin typeface="Calibri" charset="0"/>
              <a:ea typeface="Calibri" charset="0"/>
              <a:cs typeface="Calibri" charset="0"/>
            </a:endParaRPr>
          </a:p>
          <a:p>
            <a:pPr marL="457189" indent="-457189">
              <a:lnSpc>
                <a:spcPct val="100000"/>
              </a:lnSpc>
              <a:buClr>
                <a:srgbClr val="CB203D"/>
              </a:buClr>
              <a:buFont typeface="Courier New" charset="0"/>
              <a:buChar char="o"/>
            </a:pPr>
            <a:r>
              <a:rPr lang="en-US" sz="2400" dirty="0">
                <a:solidFill>
                  <a:schemeClr val="tx1">
                    <a:lumMod val="65000"/>
                    <a:lumOff val="35000"/>
                  </a:schemeClr>
                </a:solidFill>
                <a:latin typeface="Calibri" charset="0"/>
                <a:ea typeface="Calibri" charset="0"/>
                <a:cs typeface="Calibri" charset="0"/>
              </a:rPr>
              <a:t>Step 3: Creating the Erasmus+ EU Framework Diagram and Digital Tool</a:t>
            </a:r>
          </a:p>
          <a:p>
            <a:pPr marL="457189" indent="-457189" algn="just">
              <a:lnSpc>
                <a:spcPct val="100000"/>
              </a:lnSpc>
              <a:buClr>
                <a:srgbClr val="CB203D"/>
              </a:buClr>
              <a:buFont typeface="Courier New" charset="0"/>
              <a:buChar char="o"/>
            </a:pPr>
            <a:endParaRPr lang="en-US" sz="2400" dirty="0">
              <a:solidFill>
                <a:schemeClr val="tx1">
                  <a:lumMod val="65000"/>
                  <a:lumOff val="35000"/>
                </a:schemeClr>
              </a:solidFill>
              <a:latin typeface="Calibri" charset="0"/>
              <a:ea typeface="Calibri" charset="0"/>
              <a:cs typeface="Calibri" charset="0"/>
            </a:endParaRPr>
          </a:p>
          <a:p>
            <a:pPr marL="457189" indent="-457189" algn="just">
              <a:lnSpc>
                <a:spcPct val="100000"/>
              </a:lnSpc>
              <a:buClr>
                <a:srgbClr val="CB203D"/>
              </a:buClr>
              <a:buFont typeface="Courier New" charset="0"/>
              <a:buChar char="o"/>
            </a:pPr>
            <a:r>
              <a:rPr lang="en-US" sz="2400" dirty="0">
                <a:solidFill>
                  <a:schemeClr val="tx1">
                    <a:lumMod val="65000"/>
                    <a:lumOff val="35000"/>
                  </a:schemeClr>
                </a:solidFill>
                <a:latin typeface="Calibri" charset="0"/>
                <a:ea typeface="Calibri" charset="0"/>
                <a:cs typeface="Calibri" charset="0"/>
              </a:rPr>
              <a:t>Step 4: Companion Evaluation Tools</a:t>
            </a:r>
          </a:p>
          <a:p>
            <a:pPr marL="457189" indent="-457189" algn="just">
              <a:lnSpc>
                <a:spcPct val="100000"/>
              </a:lnSpc>
              <a:buClr>
                <a:schemeClr val="bg1"/>
              </a:buClr>
              <a:buFont typeface="Courier New" charset="0"/>
              <a:buChar char="o"/>
            </a:pPr>
            <a:endParaRPr lang="en-US" sz="2400" dirty="0">
              <a:solidFill>
                <a:schemeClr val="tx1">
                  <a:lumMod val="65000"/>
                  <a:lumOff val="35000"/>
                </a:schemeClr>
              </a:solidFill>
              <a:latin typeface="Calibri" charset="0"/>
              <a:ea typeface="Calibri" charset="0"/>
              <a:cs typeface="Calibri" charset="0"/>
            </a:endParaRPr>
          </a:p>
          <a:p>
            <a:pPr marL="457189" indent="-457189" algn="just">
              <a:lnSpc>
                <a:spcPct val="100000"/>
              </a:lnSpc>
              <a:buClr>
                <a:srgbClr val="CB203D"/>
              </a:buClr>
              <a:buFont typeface="Courier New" charset="0"/>
              <a:buChar char="o"/>
            </a:pPr>
            <a:endParaRPr lang="en-US" sz="2400" dirty="0">
              <a:solidFill>
                <a:schemeClr val="tx1">
                  <a:lumMod val="65000"/>
                  <a:lumOff val="35000"/>
                </a:schemeClr>
              </a:solidFill>
              <a:latin typeface="Calibri" charset="0"/>
              <a:ea typeface="Calibri" charset="0"/>
              <a:cs typeface="Calibri" charset="0"/>
            </a:endParaRPr>
          </a:p>
        </p:txBody>
      </p:sp>
      <p:pic>
        <p:nvPicPr>
          <p:cNvPr id="3" name="Graphic 2" descr="Workflow with solid fill">
            <a:extLst>
              <a:ext uri="{FF2B5EF4-FFF2-40B4-BE49-F238E27FC236}">
                <a16:creationId xmlns:a16="http://schemas.microsoft.com/office/drawing/2014/main" id="{64245DD5-CDEA-4FB5-BDC7-D8C1007F6C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99753" y="3626043"/>
            <a:ext cx="3328219" cy="3328219"/>
          </a:xfrm>
          <a:prstGeom prst="rect">
            <a:avLst/>
          </a:prstGeom>
        </p:spPr>
      </p:pic>
    </p:spTree>
    <p:extLst>
      <p:ext uri="{BB962C8B-B14F-4D97-AF65-F5344CB8AC3E}">
        <p14:creationId xmlns:p14="http://schemas.microsoft.com/office/powerpoint/2010/main" val="3514811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6E2FD-F73F-43FD-A5A2-B1261507A1A4}"/>
              </a:ext>
            </a:extLst>
          </p:cNvPr>
          <p:cNvSpPr>
            <a:spLocks noGrp="1"/>
          </p:cNvSpPr>
          <p:nvPr>
            <p:ph type="title"/>
          </p:nvPr>
        </p:nvSpPr>
        <p:spPr/>
        <p:txBody>
          <a:bodyPr>
            <a:normAutofit/>
          </a:bodyPr>
          <a:lstStyle/>
          <a:p>
            <a:r>
              <a:rPr lang="en-CA" sz="3200" b="1" dirty="0"/>
              <a:t>Step 1 </a:t>
            </a:r>
            <a:r>
              <a:rPr lang="en-CA" sz="3200" dirty="0"/>
              <a:t>– Review of Literature</a:t>
            </a:r>
          </a:p>
        </p:txBody>
      </p:sp>
      <p:sp>
        <p:nvSpPr>
          <p:cNvPr id="3" name="Content Placeholder 2">
            <a:extLst>
              <a:ext uri="{FF2B5EF4-FFF2-40B4-BE49-F238E27FC236}">
                <a16:creationId xmlns:a16="http://schemas.microsoft.com/office/drawing/2014/main" id="{39F9CE55-12D5-478D-94AB-2FDA4A0C99D4}"/>
              </a:ext>
            </a:extLst>
          </p:cNvPr>
          <p:cNvSpPr>
            <a:spLocks noGrp="1"/>
          </p:cNvSpPr>
          <p:nvPr>
            <p:ph idx="1"/>
          </p:nvPr>
        </p:nvSpPr>
        <p:spPr>
          <a:xfrm>
            <a:off x="838200" y="1825625"/>
            <a:ext cx="8939981" cy="4351338"/>
          </a:xfrm>
        </p:spPr>
        <p:txBody>
          <a:bodyPr>
            <a:normAutofit/>
          </a:bodyPr>
          <a:lstStyle/>
          <a:p>
            <a:pPr marL="342900" lvl="0" indent="-342900">
              <a:buFont typeface="Symbol" panose="05050102010706020507" pitchFamily="18" charset="2"/>
              <a:buChar char=""/>
            </a:pPr>
            <a:r>
              <a:rPr lang="en-US" sz="2000" dirty="0">
                <a:effectLst/>
                <a:highlight>
                  <a:srgbClr val="FFFFFF"/>
                </a:highlight>
                <a:latin typeface="Calibri" panose="020F0502020204030204" pitchFamily="34" charset="0"/>
                <a:ea typeface="Times New Roman" panose="02020603050405020304" pitchFamily="18" charset="0"/>
              </a:rPr>
              <a:t>First step was to take advantage of previous work and research on DE frameworks and models. </a:t>
            </a:r>
            <a:endParaRPr lang="en-CA"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z="2000" dirty="0">
                <a:effectLst/>
                <a:highlight>
                  <a:srgbClr val="FFFFFF"/>
                </a:highlight>
                <a:latin typeface="Calibri" panose="020F0502020204030204" pitchFamily="34" charset="0"/>
                <a:ea typeface="Times New Roman" panose="02020603050405020304" pitchFamily="18" charset="0"/>
              </a:rPr>
              <a:t>Digital educational solutions have been used for over two decades across disciplines, so several models and frameworks exist. </a:t>
            </a:r>
            <a:endParaRPr lang="en-CA"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z="2000" dirty="0">
                <a:solidFill>
                  <a:srgbClr val="212529"/>
                </a:solidFill>
                <a:effectLst/>
                <a:highlight>
                  <a:srgbClr val="FFFFFF"/>
                </a:highlight>
                <a:latin typeface="Calibri" panose="020F0502020204030204" pitchFamily="34" charset="0"/>
                <a:ea typeface="Times New Roman" panose="02020603050405020304" pitchFamily="18" charset="0"/>
              </a:rPr>
              <a:t>Could an existing framework be adopted. </a:t>
            </a:r>
            <a:endParaRPr lang="en-CA"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z="2000" dirty="0">
                <a:solidFill>
                  <a:srgbClr val="212529"/>
                </a:solidFill>
                <a:effectLst/>
                <a:highlight>
                  <a:srgbClr val="FFFFFF"/>
                </a:highlight>
                <a:latin typeface="Calibri" panose="020F0502020204030204" pitchFamily="34" charset="0"/>
                <a:ea typeface="Times New Roman" panose="02020603050405020304" pitchFamily="18" charset="0"/>
              </a:rPr>
              <a:t>What are their strengths and shortcomings? </a:t>
            </a:r>
            <a:endParaRPr lang="en-CA"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z="2000" dirty="0">
                <a:solidFill>
                  <a:srgbClr val="212529"/>
                </a:solidFill>
                <a:effectLst/>
                <a:highlight>
                  <a:srgbClr val="FFFFFF"/>
                </a:highlight>
                <a:latin typeface="Calibri" panose="020F0502020204030204" pitchFamily="34" charset="0"/>
                <a:ea typeface="Times New Roman" panose="02020603050405020304" pitchFamily="18" charset="0"/>
              </a:rPr>
              <a:t>Can relevant concepts from existing frameworks coupled with experiential knowledge and evidence-based practices be combi</a:t>
            </a:r>
            <a:r>
              <a:rPr lang="en-US" sz="2000" dirty="0">
                <a:solidFill>
                  <a:srgbClr val="333333"/>
                </a:solidFill>
                <a:effectLst/>
                <a:highlight>
                  <a:srgbClr val="FFFFFF"/>
                </a:highlight>
                <a:latin typeface="Calibri" panose="020F0502020204030204" pitchFamily="34" charset="0"/>
                <a:ea typeface="Times New Roman" panose="02020603050405020304" pitchFamily="18" charset="0"/>
              </a:rPr>
              <a:t>ned to create a new framework that extends existing knowledge</a:t>
            </a:r>
            <a:r>
              <a:rPr lang="en-US" sz="2000" dirty="0">
                <a:solidFill>
                  <a:srgbClr val="212529"/>
                </a:solidFill>
                <a:effectLst/>
                <a:highlight>
                  <a:srgbClr val="FFFFFF"/>
                </a:highlight>
                <a:latin typeface="Calibri" panose="020F0502020204030204" pitchFamily="34" charset="0"/>
                <a:ea typeface="Times New Roman" panose="02020603050405020304" pitchFamily="18" charset="0"/>
              </a:rPr>
              <a:t> and would be applicable for effective DE in 2020 and beyond? </a:t>
            </a:r>
            <a:endParaRPr lang="en-CA" sz="2000" dirty="0">
              <a:effectLst/>
              <a:latin typeface="Times New Roman" panose="02020603050405020304" pitchFamily="18" charset="0"/>
              <a:ea typeface="Times New Roman" panose="02020603050405020304" pitchFamily="18" charset="0"/>
            </a:endParaRPr>
          </a:p>
          <a:p>
            <a:endParaRPr lang="en-CA" sz="2000" dirty="0"/>
          </a:p>
        </p:txBody>
      </p:sp>
      <p:pic>
        <p:nvPicPr>
          <p:cNvPr id="5" name="Graphic 4" descr="Books outline">
            <a:extLst>
              <a:ext uri="{FF2B5EF4-FFF2-40B4-BE49-F238E27FC236}">
                <a16:creationId xmlns:a16="http://schemas.microsoft.com/office/drawing/2014/main" id="{07174C3B-CA35-4312-9E95-990B1ECED9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8927147" y="3701846"/>
            <a:ext cx="3480618" cy="3480618"/>
          </a:xfrm>
          <a:prstGeom prst="rect">
            <a:avLst/>
          </a:prstGeom>
        </p:spPr>
      </p:pic>
    </p:spTree>
    <p:extLst>
      <p:ext uri="{BB962C8B-B14F-4D97-AF65-F5344CB8AC3E}">
        <p14:creationId xmlns:p14="http://schemas.microsoft.com/office/powerpoint/2010/main" val="2970359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rot="9623130">
            <a:off x="146372" y="-6427490"/>
            <a:ext cx="8163000" cy="9159157"/>
          </a:xfrm>
          <a:prstGeom prst="rect">
            <a:avLst/>
          </a:prstGeom>
        </p:spPr>
      </p:pic>
      <p:pic>
        <p:nvPicPr>
          <p:cNvPr id="4" name="Content Placeholder 3"/>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rot="9623130">
            <a:off x="496466" y="-6232543"/>
            <a:ext cx="7815513" cy="8769265"/>
          </a:xfrm>
        </p:spPr>
      </p:pic>
      <p:sp>
        <p:nvSpPr>
          <p:cNvPr id="5" name="Title 1"/>
          <p:cNvSpPr txBox="1">
            <a:spLocks/>
          </p:cNvSpPr>
          <p:nvPr/>
        </p:nvSpPr>
        <p:spPr>
          <a:xfrm>
            <a:off x="2116908" y="-300697"/>
            <a:ext cx="6472824"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500" b="1" dirty="0">
                <a:solidFill>
                  <a:schemeClr val="bg1"/>
                </a:solidFill>
                <a:latin typeface="Calibri" charset="0"/>
                <a:ea typeface="Calibri" charset="0"/>
                <a:cs typeface="Calibri" charset="0"/>
              </a:rPr>
              <a:t>Methodology</a:t>
            </a:r>
          </a:p>
        </p:txBody>
      </p:sp>
      <p:sp>
        <p:nvSpPr>
          <p:cNvPr id="9" name="Title 1">
            <a:extLst>
              <a:ext uri="{FF2B5EF4-FFF2-40B4-BE49-F238E27FC236}">
                <a16:creationId xmlns:a16="http://schemas.microsoft.com/office/drawing/2014/main" id="{6665795D-08E6-4C18-B212-E07A1F75AAE6}"/>
              </a:ext>
            </a:extLst>
          </p:cNvPr>
          <p:cNvSpPr txBox="1">
            <a:spLocks/>
          </p:cNvSpPr>
          <p:nvPr/>
        </p:nvSpPr>
        <p:spPr>
          <a:xfrm>
            <a:off x="713881" y="2100544"/>
            <a:ext cx="9802870" cy="44898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pPr marL="457189" indent="-457189">
              <a:lnSpc>
                <a:spcPct val="100000"/>
              </a:lnSpc>
              <a:buClr>
                <a:srgbClr val="CB203D"/>
              </a:buClr>
              <a:buFont typeface="Courier New" charset="0"/>
              <a:buChar char="o"/>
            </a:pPr>
            <a:r>
              <a:rPr lang="en-US" sz="2200" dirty="0" err="1">
                <a:effectLst/>
                <a:latin typeface="Calibri" panose="020F0502020204030204" pitchFamily="34" charset="0"/>
                <a:ea typeface="Times New Roman" panose="02020603050405020304" pitchFamily="18" charset="0"/>
              </a:rPr>
              <a:t>Torraco’s</a:t>
            </a:r>
            <a:r>
              <a:rPr lang="en-US" sz="2200" dirty="0">
                <a:effectLst/>
                <a:latin typeface="Calibri" panose="020F0502020204030204" pitchFamily="34" charset="0"/>
                <a:ea typeface="Times New Roman" panose="02020603050405020304" pitchFamily="18" charset="0"/>
              </a:rPr>
              <a:t> (2016) guidelines were performed to detect available models and frameworks for eLearning in higher education. </a:t>
            </a:r>
            <a:endParaRPr lang="en-CA" sz="2200" dirty="0">
              <a:latin typeface="Times New Roman" panose="02020603050405020304" pitchFamily="18" charset="0"/>
              <a:ea typeface="Times New Roman" panose="02020603050405020304" pitchFamily="18" charset="0"/>
            </a:endParaRPr>
          </a:p>
          <a:p>
            <a:pPr marL="457189" indent="-457189">
              <a:lnSpc>
                <a:spcPct val="100000"/>
              </a:lnSpc>
              <a:buClr>
                <a:srgbClr val="CB203D"/>
              </a:buClr>
              <a:buFont typeface="Courier New" charset="0"/>
              <a:buChar char="o"/>
            </a:pPr>
            <a:r>
              <a:rPr lang="en-US" sz="2200" dirty="0">
                <a:effectLst/>
                <a:latin typeface="Calibri" panose="020F0502020204030204" pitchFamily="34" charset="0"/>
                <a:ea typeface="Times New Roman" panose="02020603050405020304" pitchFamily="18" charset="0"/>
              </a:rPr>
              <a:t> 4 Research platforms: Eric, PubMed, </a:t>
            </a:r>
            <a:r>
              <a:rPr lang="en-US" sz="2200" dirty="0" err="1">
                <a:effectLst/>
                <a:latin typeface="Calibri" panose="020F0502020204030204" pitchFamily="34" charset="0"/>
                <a:ea typeface="Times New Roman" panose="02020603050405020304" pitchFamily="18" charset="0"/>
              </a:rPr>
              <a:t>Cinahl</a:t>
            </a:r>
            <a:r>
              <a:rPr lang="en-US" sz="2200" dirty="0">
                <a:effectLst/>
                <a:latin typeface="Calibri" panose="020F0502020204030204" pitchFamily="34" charset="0"/>
                <a:ea typeface="Times New Roman" panose="02020603050405020304" pitchFamily="18" charset="0"/>
              </a:rPr>
              <a:t> and Scopus. </a:t>
            </a:r>
            <a:endParaRPr lang="en-CA" sz="2200" dirty="0">
              <a:latin typeface="Times New Roman" panose="02020603050405020304" pitchFamily="18" charset="0"/>
              <a:ea typeface="Times New Roman" panose="02020603050405020304" pitchFamily="18" charset="0"/>
            </a:endParaRPr>
          </a:p>
          <a:p>
            <a:pPr marL="457189" indent="-457189">
              <a:lnSpc>
                <a:spcPct val="100000"/>
              </a:lnSpc>
              <a:buClr>
                <a:srgbClr val="CB203D"/>
              </a:buClr>
              <a:buFont typeface="Courier New" charset="0"/>
              <a:buChar char="o"/>
            </a:pPr>
            <a:r>
              <a:rPr lang="en-US" sz="2200" dirty="0">
                <a:effectLst/>
                <a:latin typeface="Calibri" panose="020F0502020204030204" pitchFamily="34" charset="0"/>
                <a:ea typeface="Times New Roman" panose="02020603050405020304" pitchFamily="18" charset="0"/>
              </a:rPr>
              <a:t>Search terms: framework, model, eLearning, digital und web-based learning and higher education. </a:t>
            </a:r>
            <a:endParaRPr lang="en-CA" sz="2200" dirty="0">
              <a:latin typeface="Times New Roman" panose="02020603050405020304" pitchFamily="18" charset="0"/>
              <a:ea typeface="Times New Roman" panose="02020603050405020304" pitchFamily="18" charset="0"/>
            </a:endParaRPr>
          </a:p>
          <a:p>
            <a:pPr marL="457189" indent="-457189">
              <a:lnSpc>
                <a:spcPct val="100000"/>
              </a:lnSpc>
              <a:buClr>
                <a:srgbClr val="CB203D"/>
              </a:buClr>
              <a:buFont typeface="Courier New" charset="0"/>
              <a:buChar char="o"/>
            </a:pPr>
            <a:r>
              <a:rPr lang="en-US" sz="2200" dirty="0">
                <a:effectLst/>
                <a:latin typeface="Calibri" panose="020F0502020204030204" pitchFamily="34" charset="0"/>
                <a:ea typeface="Times New Roman" panose="02020603050405020304" pitchFamily="18" charset="0"/>
              </a:rPr>
              <a:t>English, the last 20 years, either a framework or model on eLearning in the higher education setting. </a:t>
            </a:r>
            <a:endParaRPr lang="en-CA" sz="2200" dirty="0">
              <a:latin typeface="Times New Roman" panose="02020603050405020304" pitchFamily="18" charset="0"/>
              <a:ea typeface="Times New Roman" panose="02020603050405020304" pitchFamily="18" charset="0"/>
            </a:endParaRPr>
          </a:p>
          <a:p>
            <a:pPr marL="457189" indent="-457189">
              <a:lnSpc>
                <a:spcPct val="100000"/>
              </a:lnSpc>
              <a:buClr>
                <a:srgbClr val="CB203D"/>
              </a:buClr>
              <a:buFont typeface="Courier New" charset="0"/>
              <a:buChar char="o"/>
            </a:pPr>
            <a:r>
              <a:rPr lang="en-US" sz="2200" dirty="0">
                <a:effectLst/>
                <a:latin typeface="Calibri" panose="020F0502020204030204" pitchFamily="34" charset="0"/>
                <a:ea typeface="Times New Roman" panose="02020603050405020304" pitchFamily="18" charset="0"/>
              </a:rPr>
              <a:t>Reference lists of omitted articles were screened to identify potential additional relevant articles. </a:t>
            </a:r>
            <a:endParaRPr lang="en-CA" sz="2200" dirty="0">
              <a:effectLst/>
              <a:latin typeface="Times New Roman" panose="02020603050405020304" pitchFamily="18" charset="0"/>
              <a:ea typeface="Times New Roman" panose="02020603050405020304" pitchFamily="18" charset="0"/>
            </a:endParaRPr>
          </a:p>
          <a:p>
            <a:pPr marL="457189" indent="-457189">
              <a:lnSpc>
                <a:spcPct val="100000"/>
              </a:lnSpc>
              <a:buClr>
                <a:srgbClr val="CB203D"/>
              </a:buClr>
              <a:buFont typeface="Courier New" charset="0"/>
              <a:buChar char="o"/>
            </a:pPr>
            <a:endParaRPr lang="en-CA" sz="2200" dirty="0">
              <a:effectLst/>
              <a:latin typeface="Times New Roman" panose="02020603050405020304" pitchFamily="18" charset="0"/>
              <a:ea typeface="Times New Roman" panose="02020603050405020304" pitchFamily="18" charset="0"/>
            </a:endParaRPr>
          </a:p>
          <a:p>
            <a:pPr marL="457189" indent="-457189">
              <a:lnSpc>
                <a:spcPct val="100000"/>
              </a:lnSpc>
              <a:buClr>
                <a:srgbClr val="CB203D"/>
              </a:buClr>
              <a:buFont typeface="Courier New" charset="0"/>
              <a:buChar char="o"/>
            </a:pPr>
            <a:endParaRPr lang="en-US" sz="2200" dirty="0">
              <a:solidFill>
                <a:schemeClr val="tx1">
                  <a:lumMod val="65000"/>
                  <a:lumOff val="35000"/>
                </a:schemeClr>
              </a:solidFill>
              <a:latin typeface="Calibri" charset="0"/>
              <a:ea typeface="Calibri" charset="0"/>
              <a:cs typeface="Calibri" charset="0"/>
            </a:endParaRPr>
          </a:p>
          <a:p>
            <a:pPr marL="457189" indent="-457189" algn="just">
              <a:lnSpc>
                <a:spcPct val="100000"/>
              </a:lnSpc>
              <a:buClr>
                <a:srgbClr val="CB203D"/>
              </a:buClr>
              <a:buFont typeface="Courier New" charset="0"/>
              <a:buChar char="o"/>
            </a:pPr>
            <a:endParaRPr lang="en-US" sz="2200" dirty="0">
              <a:solidFill>
                <a:schemeClr val="tx1">
                  <a:lumMod val="65000"/>
                  <a:lumOff val="35000"/>
                </a:schemeClr>
              </a:solidFill>
              <a:latin typeface="Calibri" charset="0"/>
              <a:ea typeface="Calibri" charset="0"/>
              <a:cs typeface="Calibri" charset="0"/>
            </a:endParaRPr>
          </a:p>
        </p:txBody>
      </p:sp>
      <p:pic>
        <p:nvPicPr>
          <p:cNvPr id="3" name="Graphic 2" descr="Circles with arrows with solid fill">
            <a:extLst>
              <a:ext uri="{FF2B5EF4-FFF2-40B4-BE49-F238E27FC236}">
                <a16:creationId xmlns:a16="http://schemas.microsoft.com/office/drawing/2014/main" id="{6CCE3BB3-9586-46F3-89CC-3A943D0304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3051" y="3594088"/>
            <a:ext cx="3237415" cy="3237415"/>
          </a:xfrm>
          <a:prstGeom prst="rect">
            <a:avLst/>
          </a:prstGeom>
        </p:spPr>
      </p:pic>
    </p:spTree>
    <p:extLst>
      <p:ext uri="{BB962C8B-B14F-4D97-AF65-F5344CB8AC3E}">
        <p14:creationId xmlns:p14="http://schemas.microsoft.com/office/powerpoint/2010/main" val="659337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rot="9623130">
            <a:off x="146372" y="-6393979"/>
            <a:ext cx="8163000" cy="9159157"/>
          </a:xfrm>
          <a:prstGeom prst="rect">
            <a:avLst/>
          </a:prstGeom>
        </p:spPr>
      </p:pic>
      <p:pic>
        <p:nvPicPr>
          <p:cNvPr id="4" name="Content Placeholder 3"/>
          <p:cNvPicPr>
            <a:picLocks noGrp="1" noChangeAspect="1"/>
          </p:cNvPicPr>
          <p:nvPr>
            <p:ph idx="1"/>
          </p:nvPr>
        </p:nvPicPr>
        <p:blipFill>
          <a:blip r:embed="rId3">
            <a:alphaModFix/>
            <a:extLst>
              <a:ext uri="{28A0092B-C50C-407E-A947-70E740481C1C}">
                <a14:useLocalDpi xmlns:a14="http://schemas.microsoft.com/office/drawing/2010/main" val="0"/>
              </a:ext>
            </a:extLst>
          </a:blip>
          <a:stretch>
            <a:fillRect/>
          </a:stretch>
        </p:blipFill>
        <p:spPr>
          <a:xfrm rot="9623130">
            <a:off x="496466" y="-6199032"/>
            <a:ext cx="7815513" cy="8769265"/>
          </a:xfrm>
        </p:spPr>
      </p:pic>
      <p:sp>
        <p:nvSpPr>
          <p:cNvPr id="5" name="Title 1"/>
          <p:cNvSpPr txBox="1">
            <a:spLocks/>
          </p:cNvSpPr>
          <p:nvPr/>
        </p:nvSpPr>
        <p:spPr>
          <a:xfrm>
            <a:off x="1792442" y="-503159"/>
            <a:ext cx="7241025"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500" b="1" dirty="0">
                <a:solidFill>
                  <a:schemeClr val="bg1"/>
                </a:solidFill>
                <a:latin typeface="Calibri" charset="0"/>
                <a:ea typeface="Calibri" charset="0"/>
                <a:cs typeface="Calibri" charset="0"/>
              </a:rPr>
              <a:t>Results</a:t>
            </a:r>
          </a:p>
        </p:txBody>
      </p:sp>
      <p:sp>
        <p:nvSpPr>
          <p:cNvPr id="39" name="Rectangle 38"/>
          <p:cNvSpPr/>
          <p:nvPr/>
        </p:nvSpPr>
        <p:spPr>
          <a:xfrm>
            <a:off x="655458" y="2090197"/>
            <a:ext cx="10507870" cy="5626027"/>
          </a:xfrm>
          <a:prstGeom prst="rect">
            <a:avLst/>
          </a:prstGeom>
        </p:spPr>
        <p:txBody>
          <a:bodyPr wrap="square">
            <a:spAutoFit/>
          </a:bodyPr>
          <a:lstStyle/>
          <a:p>
            <a:pPr marL="342900" indent="-342900">
              <a:lnSpc>
                <a:spcPct val="150000"/>
              </a:lnSpc>
              <a:buClr>
                <a:srgbClr val="CB203D"/>
              </a:buClr>
              <a:buFont typeface="Arial" panose="020B0604020202020204" pitchFamily="34" charset="0"/>
              <a:buChar char="•"/>
            </a:pPr>
            <a:r>
              <a:rPr lang="en-US" sz="2200" dirty="0">
                <a:effectLst/>
                <a:latin typeface="Calibri" panose="020F0502020204030204" pitchFamily="34" charset="0"/>
                <a:ea typeface="Times New Roman" panose="02020603050405020304" pitchFamily="18" charset="0"/>
              </a:rPr>
              <a:t>Electronic search identified 6,207 potentially relevant articles</a:t>
            </a:r>
          </a:p>
          <a:p>
            <a:pPr marL="342900" indent="-342900">
              <a:lnSpc>
                <a:spcPct val="150000"/>
              </a:lnSpc>
              <a:buClr>
                <a:srgbClr val="CB203D"/>
              </a:buClr>
              <a:buFont typeface="Arial" panose="020B0604020202020204" pitchFamily="34" charset="0"/>
              <a:buChar char="•"/>
            </a:pPr>
            <a:r>
              <a:rPr lang="en-US" sz="2200" dirty="0">
                <a:effectLst/>
                <a:latin typeface="Calibri" panose="020F0502020204030204" pitchFamily="34" charset="0"/>
                <a:ea typeface="Times New Roman" panose="02020603050405020304" pitchFamily="18" charset="0"/>
              </a:rPr>
              <a:t>112 articles remained for full-text assessment after the title and abstract screening.</a:t>
            </a:r>
          </a:p>
          <a:p>
            <a:pPr marL="342900" indent="-342900">
              <a:lnSpc>
                <a:spcPct val="150000"/>
              </a:lnSpc>
              <a:buClr>
                <a:srgbClr val="CB203D"/>
              </a:buClr>
              <a:buFont typeface="Arial" panose="020B0604020202020204" pitchFamily="34" charset="0"/>
              <a:buChar char="•"/>
            </a:pPr>
            <a:r>
              <a:rPr lang="en-US" sz="2200" dirty="0">
                <a:effectLst/>
                <a:latin typeface="Calibri" panose="020F0502020204030204" pitchFamily="34" charset="0"/>
                <a:ea typeface="Times New Roman" panose="02020603050405020304" pitchFamily="18" charset="0"/>
              </a:rPr>
              <a:t>A total of 32 articles were deemed eligible. </a:t>
            </a:r>
          </a:p>
          <a:p>
            <a:pPr marL="342900" indent="-342900">
              <a:lnSpc>
                <a:spcPct val="150000"/>
              </a:lnSpc>
              <a:buClr>
                <a:srgbClr val="CB203D"/>
              </a:buClr>
              <a:buFont typeface="Arial" panose="020B0604020202020204" pitchFamily="34" charset="0"/>
              <a:buChar char="•"/>
            </a:pPr>
            <a:r>
              <a:rPr lang="en-US" sz="2200" dirty="0">
                <a:effectLst/>
                <a:latin typeface="Calibri" panose="020F0502020204030204" pitchFamily="34" charset="0"/>
                <a:ea typeface="Times New Roman" panose="02020603050405020304" pitchFamily="18" charset="0"/>
              </a:rPr>
              <a:t>Five other relevant publications were identified through the reference lists search </a:t>
            </a:r>
            <a:endParaRPr lang="en-CA" sz="2200" dirty="0">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r>
              <a:rPr lang="en-US" sz="2200" dirty="0">
                <a:effectLst/>
                <a:latin typeface="Calibri" panose="020F0502020204030204" pitchFamily="34" charset="0"/>
                <a:ea typeface="Times New Roman" panose="02020603050405020304" pitchFamily="18" charset="0"/>
              </a:rPr>
              <a:t>Therefore, a total of 37 studies were included in the final review. </a:t>
            </a:r>
            <a:endParaRPr lang="en-CA" sz="22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2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2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2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2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CA" sz="2200" dirty="0">
              <a:effectLst/>
              <a:latin typeface="Times New Roman" panose="02020603050405020304" pitchFamily="18" charset="0"/>
              <a:ea typeface="Times New Roman" panose="02020603050405020304" pitchFamily="18" charset="0"/>
            </a:endParaRPr>
          </a:p>
          <a:p>
            <a:pPr marL="342900" indent="-342900">
              <a:lnSpc>
                <a:spcPct val="150000"/>
              </a:lnSpc>
              <a:buClr>
                <a:srgbClr val="CB203D"/>
              </a:buClr>
              <a:buFont typeface="Arial" panose="020B0604020202020204" pitchFamily="34" charset="0"/>
              <a:buChar char="•"/>
            </a:pPr>
            <a:endParaRPr lang="en-US" sz="2200" dirty="0">
              <a:solidFill>
                <a:srgbClr val="CB203D"/>
              </a:solidFill>
              <a:latin typeface="Calibri" charset="0"/>
              <a:ea typeface="Calibri" charset="0"/>
              <a:cs typeface="Calibri" charset="0"/>
            </a:endParaRPr>
          </a:p>
        </p:txBody>
      </p:sp>
      <p:pic>
        <p:nvPicPr>
          <p:cNvPr id="3" name="Graphic 2" descr="Presentation with pie chart outline">
            <a:extLst>
              <a:ext uri="{FF2B5EF4-FFF2-40B4-BE49-F238E27FC236}">
                <a16:creationId xmlns:a16="http://schemas.microsoft.com/office/drawing/2014/main" id="{73F864B1-735E-4DF0-A5E9-F8F6D7251B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52219" y="3869556"/>
            <a:ext cx="2708787" cy="2708787"/>
          </a:xfrm>
          <a:prstGeom prst="rect">
            <a:avLst/>
          </a:prstGeom>
        </p:spPr>
      </p:pic>
    </p:spTree>
    <p:extLst>
      <p:ext uri="{BB962C8B-B14F-4D97-AF65-F5344CB8AC3E}">
        <p14:creationId xmlns:p14="http://schemas.microsoft.com/office/powerpoint/2010/main" val="1486132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rot="9623130">
            <a:off x="146372" y="-6393979"/>
            <a:ext cx="8163000" cy="9159157"/>
          </a:xfrm>
          <a:prstGeom prst="rect">
            <a:avLst/>
          </a:prstGeom>
        </p:spPr>
      </p:pic>
      <p:pic>
        <p:nvPicPr>
          <p:cNvPr id="4" name="Content Placeholder 3"/>
          <p:cNvPicPr>
            <a:picLocks noGrp="1" noChangeAspect="1"/>
          </p:cNvPicPr>
          <p:nvPr>
            <p:ph idx="1"/>
          </p:nvPr>
        </p:nvPicPr>
        <p:blipFill>
          <a:blip r:embed="rId3">
            <a:alphaModFix/>
            <a:extLst>
              <a:ext uri="{28A0092B-C50C-407E-A947-70E740481C1C}">
                <a14:useLocalDpi xmlns:a14="http://schemas.microsoft.com/office/drawing/2010/main" val="0"/>
              </a:ext>
            </a:extLst>
          </a:blip>
          <a:stretch>
            <a:fillRect/>
          </a:stretch>
        </p:blipFill>
        <p:spPr>
          <a:xfrm rot="9623130">
            <a:off x="496466" y="-6199032"/>
            <a:ext cx="7815513" cy="8769265"/>
          </a:xfrm>
        </p:spPr>
      </p:pic>
      <p:sp>
        <p:nvSpPr>
          <p:cNvPr id="5" name="Title 1"/>
          <p:cNvSpPr txBox="1">
            <a:spLocks/>
          </p:cNvSpPr>
          <p:nvPr/>
        </p:nvSpPr>
        <p:spPr>
          <a:xfrm>
            <a:off x="1792442" y="-399923"/>
            <a:ext cx="7241025" cy="205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rebuchet MS" charset="0"/>
                <a:ea typeface="Trebuchet MS" charset="0"/>
                <a:cs typeface="Trebuchet MS" charset="0"/>
              </a:defRPr>
            </a:lvl1pPr>
          </a:lstStyle>
          <a:p>
            <a:r>
              <a:rPr lang="en-US" sz="3500" b="1" dirty="0">
                <a:solidFill>
                  <a:schemeClr val="bg1"/>
                </a:solidFill>
                <a:latin typeface="Calibri" charset="0"/>
                <a:ea typeface="Calibri" charset="0"/>
                <a:cs typeface="Calibri" charset="0"/>
              </a:rPr>
              <a:t>Study Selection, Data Extraction</a:t>
            </a:r>
          </a:p>
        </p:txBody>
      </p:sp>
      <p:sp>
        <p:nvSpPr>
          <p:cNvPr id="39" name="Rectangle 38"/>
          <p:cNvSpPr/>
          <p:nvPr/>
        </p:nvSpPr>
        <p:spPr>
          <a:xfrm>
            <a:off x="655458" y="1847551"/>
            <a:ext cx="10507870" cy="5478423"/>
          </a:xfrm>
          <a:prstGeom prst="rect">
            <a:avLst/>
          </a:prstGeom>
        </p:spPr>
        <p:txBody>
          <a:bodyPr wrap="square">
            <a:spAutoFit/>
          </a:bodyPr>
          <a:lstStyle/>
          <a:p>
            <a:pPr>
              <a:spcAft>
                <a:spcPts val="600"/>
              </a:spcAft>
              <a:buClr>
                <a:srgbClr val="CB203D"/>
              </a:buClr>
            </a:pPr>
            <a:endParaRPr lang="en-US" sz="2000" dirty="0">
              <a:solidFill>
                <a:srgbClr val="CB203D"/>
              </a:solidFill>
              <a:latin typeface="Calibri" charset="0"/>
              <a:ea typeface="Calibri" charset="0"/>
              <a:cs typeface="Calibri" charset="0"/>
            </a:endParaRPr>
          </a:p>
          <a:p>
            <a:pPr marL="342900" indent="-342900">
              <a:spcAft>
                <a:spcPts val="600"/>
              </a:spcAft>
              <a:buClr>
                <a:srgbClr val="CB203D"/>
              </a:buClr>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Results imported and merged into the Mendeley Web Reference Management software </a:t>
            </a:r>
          </a:p>
          <a:p>
            <a:pPr marL="342900" indent="-342900">
              <a:spcAft>
                <a:spcPts val="600"/>
              </a:spcAft>
              <a:buClr>
                <a:srgbClr val="CB203D"/>
              </a:buClr>
              <a:buFont typeface="Arial" panose="020B0604020202020204" pitchFamily="34" charset="0"/>
              <a:buChar char="•"/>
            </a:pPr>
            <a:r>
              <a:rPr lang="en-US" sz="2000">
                <a:latin typeface="Calibri" panose="020F0502020204030204" pitchFamily="34" charset="0"/>
                <a:ea typeface="Times New Roman" panose="02020603050405020304" pitchFamily="18" charset="0"/>
              </a:rPr>
              <a:t>Four</a:t>
            </a:r>
            <a:r>
              <a:rPr lang="en-US" sz="2000">
                <a:effectLst/>
                <a:latin typeface="Calibri" panose="020F0502020204030204" pitchFamily="34" charset="0"/>
                <a:ea typeface="Times New Roman" panose="02020603050405020304" pitchFamily="18" charset="0"/>
              </a:rPr>
              <a:t> </a:t>
            </a:r>
            <a:r>
              <a:rPr lang="en-US" sz="2000" dirty="0">
                <a:effectLst/>
                <a:latin typeface="Calibri" panose="020F0502020204030204" pitchFamily="34" charset="0"/>
                <a:ea typeface="Times New Roman" panose="02020603050405020304" pitchFamily="18" charset="0"/>
              </a:rPr>
              <a:t>reviewers independently screened the search results by title and abstract. </a:t>
            </a:r>
          </a:p>
          <a:p>
            <a:pPr marL="342900" indent="-342900">
              <a:spcAft>
                <a:spcPts val="600"/>
              </a:spcAft>
              <a:buClr>
                <a:srgbClr val="CB203D"/>
              </a:buClr>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Extracted the following information from the studies: first </a:t>
            </a:r>
            <a:r>
              <a:rPr lang="en-US" sz="2000" dirty="0">
                <a:solidFill>
                  <a:srgbClr val="000000"/>
                </a:solidFill>
                <a:effectLst/>
                <a:latin typeface="Calibri" panose="020F0502020204030204" pitchFamily="34" charset="0"/>
                <a:ea typeface="Times New Roman" panose="02020603050405020304" pitchFamily="18" charset="0"/>
              </a:rPr>
              <a:t>author</a:t>
            </a:r>
            <a:r>
              <a:rPr lang="en-US" sz="2000" dirty="0">
                <a:effectLst/>
                <a:latin typeface="Calibri" panose="020F0502020204030204" pitchFamily="34" charset="0"/>
                <a:ea typeface="Times New Roman" panose="02020603050405020304" pitchFamily="18" charset="0"/>
              </a:rPr>
              <a:t>, y</a:t>
            </a:r>
            <a:r>
              <a:rPr lang="en-US" sz="2000" dirty="0">
                <a:solidFill>
                  <a:srgbClr val="000000"/>
                </a:solidFill>
                <a:effectLst/>
                <a:latin typeface="Calibri" panose="020F0502020204030204" pitchFamily="34" charset="0"/>
                <a:ea typeface="Times New Roman" panose="02020603050405020304" pitchFamily="18" charset="0"/>
              </a:rPr>
              <a:t>ear</a:t>
            </a:r>
            <a:r>
              <a:rPr lang="en-US" sz="2000" dirty="0">
                <a:effectLst/>
                <a:latin typeface="Calibri" panose="020F0502020204030204" pitchFamily="34" charset="0"/>
                <a:ea typeface="Times New Roman" panose="02020603050405020304" pitchFamily="18" charset="0"/>
              </a:rPr>
              <a:t>, n</a:t>
            </a:r>
            <a:r>
              <a:rPr lang="en-US" sz="2000" dirty="0">
                <a:solidFill>
                  <a:srgbClr val="000000"/>
                </a:solidFill>
                <a:effectLst/>
                <a:latin typeface="Calibri" panose="020F0502020204030204" pitchFamily="34" charset="0"/>
                <a:ea typeface="Times New Roman" panose="02020603050405020304" pitchFamily="18" charset="0"/>
              </a:rPr>
              <a:t>ame of model/framework</a:t>
            </a:r>
            <a:r>
              <a:rPr lang="en-US" sz="2000" dirty="0">
                <a:effectLst/>
                <a:latin typeface="Calibri" panose="020F0502020204030204" pitchFamily="34" charset="0"/>
                <a:ea typeface="Times New Roman" panose="02020603050405020304" pitchFamily="18" charset="0"/>
              </a:rPr>
              <a:t>, t</a:t>
            </a:r>
            <a:r>
              <a:rPr lang="en-US" sz="2000" dirty="0">
                <a:solidFill>
                  <a:srgbClr val="000000"/>
                </a:solidFill>
                <a:effectLst/>
                <a:latin typeface="Calibri" panose="020F0502020204030204" pitchFamily="34" charset="0"/>
                <a:ea typeface="Times New Roman" panose="02020603050405020304" pitchFamily="18" charset="0"/>
              </a:rPr>
              <a:t>arget audience</a:t>
            </a:r>
            <a:r>
              <a:rPr lang="en-US" sz="2000" dirty="0">
                <a:effectLst/>
                <a:latin typeface="Calibri" panose="020F0502020204030204" pitchFamily="34" charset="0"/>
                <a:ea typeface="Times New Roman" panose="02020603050405020304" pitchFamily="18" charset="0"/>
              </a:rPr>
              <a:t>, m</a:t>
            </a:r>
            <a:r>
              <a:rPr lang="en-US" sz="2000" dirty="0">
                <a:solidFill>
                  <a:srgbClr val="000000"/>
                </a:solidFill>
                <a:effectLst/>
                <a:latin typeface="Calibri" panose="020F0502020204030204" pitchFamily="34" charset="0"/>
                <a:ea typeface="Times New Roman" panose="02020603050405020304" pitchFamily="18" charset="0"/>
              </a:rPr>
              <a:t>odel description</a:t>
            </a:r>
            <a:r>
              <a:rPr lang="en-US" sz="2000" dirty="0">
                <a:effectLst/>
                <a:latin typeface="Calibri" panose="020F0502020204030204" pitchFamily="34" charset="0"/>
                <a:ea typeface="Times New Roman" panose="02020603050405020304" pitchFamily="18" charset="0"/>
              </a:rPr>
              <a:t>, m</a:t>
            </a:r>
            <a:r>
              <a:rPr lang="en-US" sz="2000" dirty="0">
                <a:solidFill>
                  <a:srgbClr val="000000"/>
                </a:solidFill>
                <a:effectLst/>
                <a:latin typeface="Calibri" panose="020F0502020204030204" pitchFamily="34" charset="0"/>
                <a:ea typeface="Times New Roman" panose="02020603050405020304" pitchFamily="18" charset="0"/>
              </a:rPr>
              <a:t>odel variables</a:t>
            </a:r>
            <a:r>
              <a:rPr lang="en-US" sz="2000" dirty="0">
                <a:effectLst/>
                <a:latin typeface="Calibri" panose="020F0502020204030204" pitchFamily="34" charset="0"/>
                <a:ea typeface="Times New Roman" panose="02020603050405020304" pitchFamily="18" charset="0"/>
              </a:rPr>
              <a:t>, s</a:t>
            </a:r>
            <a:r>
              <a:rPr lang="en-US" sz="2000" dirty="0">
                <a:solidFill>
                  <a:srgbClr val="000000"/>
                </a:solidFill>
                <a:effectLst/>
                <a:latin typeface="Calibri" panose="020F0502020204030204" pitchFamily="34" charset="0"/>
                <a:ea typeface="Times New Roman" panose="02020603050405020304" pitchFamily="18" charset="0"/>
              </a:rPr>
              <a:t>trengths</a:t>
            </a:r>
            <a:r>
              <a:rPr lang="en-US" sz="2000" dirty="0">
                <a:effectLst/>
                <a:latin typeface="Calibri" panose="020F0502020204030204" pitchFamily="34" charset="0"/>
                <a:ea typeface="Times New Roman" panose="02020603050405020304" pitchFamily="18" charset="0"/>
              </a:rPr>
              <a:t>, and areas</a:t>
            </a:r>
            <a:r>
              <a:rPr lang="en-US" sz="2000" dirty="0">
                <a:solidFill>
                  <a:srgbClr val="000000"/>
                </a:solidFill>
                <a:effectLst/>
                <a:latin typeface="Calibri" panose="020F0502020204030204" pitchFamily="34" charset="0"/>
                <a:ea typeface="Times New Roman" panose="02020603050405020304" pitchFamily="18" charset="0"/>
              </a:rPr>
              <a:t> for development.</a:t>
            </a:r>
            <a:r>
              <a:rPr lang="en-US" sz="2000" dirty="0">
                <a:effectLst/>
                <a:latin typeface="Calibri" panose="020F0502020204030204" pitchFamily="34" charset="0"/>
                <a:ea typeface="Times New Roman" panose="02020603050405020304" pitchFamily="18" charset="0"/>
              </a:rPr>
              <a:t> </a:t>
            </a:r>
          </a:p>
          <a:p>
            <a:pPr marL="342900" indent="-342900">
              <a:spcAft>
                <a:spcPts val="600"/>
              </a:spcAft>
              <a:buClr>
                <a:srgbClr val="CB203D"/>
              </a:buClr>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Relevant information from retrieved articles was extracted for a narrative synthesis by all reviewers and disagreements resolved by discussion and consensus. </a:t>
            </a:r>
          </a:p>
          <a:p>
            <a:pPr marL="342900" indent="-342900">
              <a:spcAft>
                <a:spcPts val="600"/>
              </a:spcAft>
              <a:buClr>
                <a:srgbClr val="CB203D"/>
              </a:buClr>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Reference lists of all the included papers were searched to identify articles that may have been missed in the electronic searches. </a:t>
            </a:r>
            <a:endParaRPr lang="en-CA" sz="2000" dirty="0">
              <a:effectLst/>
              <a:latin typeface="Times New Roman" panose="02020603050405020304" pitchFamily="18" charset="0"/>
              <a:ea typeface="Times New Roman" panose="02020603050405020304" pitchFamily="18" charset="0"/>
            </a:endParaRPr>
          </a:p>
          <a:p>
            <a:pPr marL="342900" indent="-342900">
              <a:spcAft>
                <a:spcPts val="600"/>
              </a:spcAft>
              <a:buClr>
                <a:srgbClr val="CB203D"/>
              </a:buClr>
              <a:buFont typeface="Arial" panose="020B0604020202020204" pitchFamily="34" charset="0"/>
              <a:buChar char="•"/>
            </a:pPr>
            <a:endParaRPr lang="en-CA" sz="2000" dirty="0">
              <a:effectLst/>
              <a:latin typeface="Times New Roman" panose="02020603050405020304" pitchFamily="18" charset="0"/>
              <a:ea typeface="Times New Roman" panose="02020603050405020304" pitchFamily="18" charset="0"/>
            </a:endParaRPr>
          </a:p>
          <a:p>
            <a:pPr marL="342900" indent="-342900">
              <a:spcAft>
                <a:spcPts val="600"/>
              </a:spcAft>
              <a:buClr>
                <a:srgbClr val="CB203D"/>
              </a:buClr>
              <a:buFont typeface="Arial" panose="020B0604020202020204" pitchFamily="34" charset="0"/>
              <a:buChar char="•"/>
            </a:pPr>
            <a:endParaRPr lang="en-CA" sz="2000" dirty="0">
              <a:effectLst/>
              <a:latin typeface="Times New Roman" panose="02020603050405020304" pitchFamily="18" charset="0"/>
              <a:ea typeface="Times New Roman" panose="02020603050405020304" pitchFamily="18" charset="0"/>
            </a:endParaRPr>
          </a:p>
          <a:p>
            <a:pPr marL="342900" indent="-342900">
              <a:spcAft>
                <a:spcPts val="600"/>
              </a:spcAft>
              <a:buClr>
                <a:srgbClr val="CB203D"/>
              </a:buClr>
              <a:buFont typeface="Arial" panose="020B0604020202020204" pitchFamily="34" charset="0"/>
              <a:buChar char="•"/>
            </a:pPr>
            <a:endParaRPr lang="en-CA" sz="2000" dirty="0">
              <a:effectLst/>
              <a:latin typeface="Times New Roman" panose="02020603050405020304" pitchFamily="18" charset="0"/>
              <a:ea typeface="Times New Roman" panose="02020603050405020304" pitchFamily="18" charset="0"/>
            </a:endParaRPr>
          </a:p>
          <a:p>
            <a:pPr marL="342900" indent="-342900">
              <a:spcAft>
                <a:spcPts val="600"/>
              </a:spcAft>
              <a:buClr>
                <a:srgbClr val="CB203D"/>
              </a:buClr>
              <a:buFont typeface="Arial" panose="020B0604020202020204" pitchFamily="34" charset="0"/>
              <a:buChar char="•"/>
            </a:pPr>
            <a:endParaRPr lang="en-CA" sz="2000" dirty="0">
              <a:effectLst/>
              <a:latin typeface="Times New Roman" panose="02020603050405020304" pitchFamily="18" charset="0"/>
              <a:ea typeface="Times New Roman" panose="02020603050405020304" pitchFamily="18" charset="0"/>
            </a:endParaRPr>
          </a:p>
          <a:p>
            <a:pPr marL="342900" indent="-342900">
              <a:spcAft>
                <a:spcPts val="600"/>
              </a:spcAft>
              <a:buClr>
                <a:srgbClr val="CB203D"/>
              </a:buClr>
              <a:buFont typeface="Arial" panose="020B0604020202020204" pitchFamily="34" charset="0"/>
              <a:buChar char="•"/>
            </a:pPr>
            <a:endParaRPr lang="en-US" sz="2000" dirty="0">
              <a:solidFill>
                <a:srgbClr val="CB203D"/>
              </a:solidFill>
              <a:latin typeface="Calibri" charset="0"/>
              <a:ea typeface="Calibri" charset="0"/>
              <a:cs typeface="Calibri" charset="0"/>
            </a:endParaRPr>
          </a:p>
        </p:txBody>
      </p:sp>
    </p:spTree>
    <p:extLst>
      <p:ext uri="{BB962C8B-B14F-4D97-AF65-F5344CB8AC3E}">
        <p14:creationId xmlns:p14="http://schemas.microsoft.com/office/powerpoint/2010/main" val="42260901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7202</TotalTime>
  <Words>6100</Words>
  <Application>Microsoft Office PowerPoint</Application>
  <PresentationFormat>Widescreen</PresentationFormat>
  <Paragraphs>460</Paragraphs>
  <Slides>26</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Courier New</vt:lpstr>
      <vt:lpstr>Symbol</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Step 1 – Review of Literature</vt:lpstr>
      <vt:lpstr>PowerPoint Presentation</vt:lpstr>
      <vt:lpstr>PowerPoint Presentation</vt:lpstr>
      <vt:lpstr>PowerPoint Presentation</vt:lpstr>
      <vt:lpstr>PowerPoint Presentation</vt:lpstr>
      <vt:lpstr>Step 2 – Operationalizing the Key Elements of Online Learning </vt:lpstr>
      <vt:lpstr>PowerPoint Presentation</vt:lpstr>
      <vt:lpstr>PowerPoint Presentation</vt:lpstr>
      <vt:lpstr>Step 3 – Creating the Erasmus+ EU Framework Diagram and Digital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4 – Companion Evaluation Tool Kit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Alexandros Yeratziotis</cp:lastModifiedBy>
  <cp:revision>122</cp:revision>
  <dcterms:created xsi:type="dcterms:W3CDTF">2017-09-20T07:37:37Z</dcterms:created>
  <dcterms:modified xsi:type="dcterms:W3CDTF">2022-06-01T04:04:11Z</dcterms:modified>
</cp:coreProperties>
</file>